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2"/>
  </p:sldMasterIdLst>
  <p:notesMasterIdLst>
    <p:notesMasterId r:id="rId19"/>
  </p:notesMasterIdLst>
  <p:handoutMasterIdLst>
    <p:handoutMasterId r:id="rId20"/>
  </p:handoutMasterIdLst>
  <p:sldIdLst>
    <p:sldId id="265" r:id="rId3"/>
    <p:sldId id="266" r:id="rId4"/>
    <p:sldId id="267" r:id="rId5"/>
    <p:sldId id="268" r:id="rId6"/>
    <p:sldId id="269" r:id="rId7"/>
    <p:sldId id="270" r:id="rId8"/>
    <p:sldId id="271" r:id="rId9"/>
    <p:sldId id="272" r:id="rId10"/>
    <p:sldId id="273" r:id="rId11"/>
    <p:sldId id="274" r:id="rId12"/>
    <p:sldId id="275" r:id="rId13"/>
    <p:sldId id="276" r:id="rId14"/>
    <p:sldId id="277" r:id="rId15"/>
    <p:sldId id="278" r:id="rId16"/>
    <p:sldId id="279" r:id="rId17"/>
    <p:sldId id="280"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snapToGrid="0" showGuides="1">
      <p:cViewPr varScale="1">
        <p:scale>
          <a:sx n="58" d="100"/>
          <a:sy n="58" d="100"/>
        </p:scale>
        <p:origin x="792" y="72"/>
      </p:cViewPr>
      <p:guideLst>
        <p:guide orient="horz" pos="2160"/>
        <p:guide pos="3840"/>
      </p:guideLst>
    </p:cSldViewPr>
  </p:slideViewPr>
  <p:notesTextViewPr>
    <p:cViewPr>
      <p:scale>
        <a:sx n="3" d="2"/>
        <a:sy n="3" d="2"/>
      </p:scale>
      <p:origin x="0" y="0"/>
    </p:cViewPr>
  </p:notesTextViewPr>
  <p:notesViewPr>
    <p:cSldViewPr snapToGrid="0" showGuides="1">
      <p:cViewPr varScale="1">
        <p:scale>
          <a:sx n="79" d="100"/>
          <a:sy n="79" d="100"/>
        </p:scale>
        <p:origin x="23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B999BDA-BD19-4064-BF2C-14D89FF3C190}" type="datetimeFigureOut">
              <a:rPr lang="en-US" smtClean="0"/>
              <a:t>9/10/2017</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7328E8E-C91D-44A0-93D6-1E4294D2C6F9}" type="slidenum">
              <a:rPr lang="en-US" smtClean="0"/>
              <a:t>‹#›</a:t>
            </a:fld>
            <a:endParaRPr lang="en-US"/>
          </a:p>
        </p:txBody>
      </p:sp>
    </p:spTree>
    <p:extLst>
      <p:ext uri="{BB962C8B-B14F-4D97-AF65-F5344CB8AC3E}">
        <p14:creationId xmlns:p14="http://schemas.microsoft.com/office/powerpoint/2010/main" val="18818085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FDF147-A9B1-468D-860B-052CCDB90DB6}" type="datetimeFigureOut">
              <a:rPr lang="en-US" smtClean="0"/>
              <a:t>9/10/2017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68310F-3F7A-4A9C-892D-242CD6C3803D}" type="slidenum">
              <a:rPr lang="en-US" smtClean="0"/>
              <a:t>‹#›</a:t>
            </a:fld>
            <a:endParaRPr lang="en-US"/>
          </a:p>
        </p:txBody>
      </p:sp>
    </p:spTree>
    <p:extLst>
      <p:ext uri="{BB962C8B-B14F-4D97-AF65-F5344CB8AC3E}">
        <p14:creationId xmlns:p14="http://schemas.microsoft.com/office/powerpoint/2010/main" val="5360545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468310F-3F7A-4A9C-892D-242CD6C3803D}" type="slidenum">
              <a:rPr lang="en-US" smtClean="0"/>
              <a:t>1</a:t>
            </a:fld>
            <a:endParaRPr lang="en-US"/>
          </a:p>
        </p:txBody>
      </p:sp>
    </p:spTree>
    <p:extLst>
      <p:ext uri="{BB962C8B-B14F-4D97-AF65-F5344CB8AC3E}">
        <p14:creationId xmlns:p14="http://schemas.microsoft.com/office/powerpoint/2010/main" val="33279006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lt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57C3B0C-DDAB-42F4-8C24-B1FE6CABC65D}" type="datetime1">
              <a:rPr lang="en-US" smtClean="0"/>
              <a:t>9/10/2017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2422B5-12DA-40CC-AE4D-EB9F472458FF}" type="slidenum">
              <a:rPr lang="en-US" smtClean="0"/>
              <a:t>‹#›</a:t>
            </a:fld>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6">
                    <a:lumMod val="20000"/>
                    <a:lumOff val="8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2" name="Title 1"/>
          <p:cNvSpPr>
            <a:spLocks noGrp="1"/>
          </p:cNvSpPr>
          <p:nvPr>
            <p:ph type="ctrTitle"/>
          </p:nvPr>
        </p:nvSpPr>
        <p:spPr>
          <a:xfrm>
            <a:off x="1524000" y="1041400"/>
            <a:ext cx="9144000" cy="2387600"/>
          </a:xfrm>
        </p:spPr>
        <p:txBody>
          <a:bodyPr anchor="b"/>
          <a:lstStyle>
            <a:lvl1pPr algn="ctr">
              <a:defRPr sz="6000">
                <a:solidFill>
                  <a:schemeClr val="accent6">
                    <a:lumMod val="20000"/>
                    <a:lumOff val="80000"/>
                  </a:schemeClr>
                </a:solidFill>
              </a:defRPr>
            </a:lvl1pPr>
          </a:lstStyle>
          <a:p>
            <a:r>
              <a:rPr lang="en-US"/>
              <a:t>Click to edit Master title style</a:t>
            </a:r>
          </a:p>
        </p:txBody>
      </p:sp>
    </p:spTree>
    <p:extLst>
      <p:ext uri="{BB962C8B-B14F-4D97-AF65-F5344CB8AC3E}">
        <p14:creationId xmlns:p14="http://schemas.microsoft.com/office/powerpoint/2010/main" val="745932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F588C6A-E15D-42F1-AAF6-839123805FBB}" type="datetime1">
              <a:rPr lang="en-US" smtClean="0"/>
              <a:t>9/10/2017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2422B5-12DA-40CC-AE4D-EB9F472458FF}" type="slidenum">
              <a:rPr lang="en-US" smtClean="0"/>
              <a:t>‹#›</a:t>
            </a:fld>
            <a:endParaRPr lang="en-US"/>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1699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6C44DB9-A473-442C-B086-D1F93506A4BE}" type="datetime1">
              <a:rPr lang="en-US" smtClean="0"/>
              <a:t>9/10/2017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2422B5-12DA-40CC-AE4D-EB9F472458FF}" type="slidenum">
              <a:rPr lang="en-US" smtClean="0"/>
              <a:t>‹#›</a:t>
            </a:fld>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Tree>
    <p:extLst>
      <p:ext uri="{BB962C8B-B14F-4D97-AF65-F5344CB8AC3E}">
        <p14:creationId xmlns:p14="http://schemas.microsoft.com/office/powerpoint/2010/main" val="1566978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2399991-E95B-472C-BB57-B5B9032A924B}" type="datetime1">
              <a:rPr lang="en-US" smtClean="0"/>
              <a:t>9/10/2017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2422B5-12DA-40CC-AE4D-EB9F472458FF}" type="slidenum">
              <a:rPr lang="en-US" smtClean="0"/>
              <a:t>‹#›</a:t>
            </a:fld>
            <a:endParaRPr lang="en-US"/>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p:txBody>
          <a:bodyPr vert="horz" lIns="91440" tIns="45720" rIns="91440" bIns="45720" rtlCol="0" anchor="ctr">
            <a:normAutofit/>
          </a:bodyPr>
          <a:lstStyle>
            <a:lvl1pPr>
              <a:defRPr lang="en-US" dirty="0"/>
            </a:lvl1pPr>
          </a:lstStyle>
          <a:p>
            <a:pPr lvl="0"/>
            <a:r>
              <a:rPr lang="en-US"/>
              <a:t>Click to edit Master title style</a:t>
            </a:r>
            <a:endParaRPr lang="en-US" dirty="0"/>
          </a:p>
        </p:txBody>
      </p:sp>
    </p:spTree>
    <p:extLst>
      <p:ext uri="{BB962C8B-B14F-4D97-AF65-F5344CB8AC3E}">
        <p14:creationId xmlns:p14="http://schemas.microsoft.com/office/powerpoint/2010/main" val="22672661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9A97AFD-ABC7-4364-90EF-95B15C8A323B}" type="datetime1">
              <a:rPr lang="en-US" smtClean="0"/>
              <a:t>9/10/2017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2422B5-12DA-40CC-AE4D-EB9F472458FF}" type="slidenum">
              <a:rPr lang="en-US" smtClean="0"/>
              <a:t>‹#›</a:t>
            </a:fld>
            <a:endParaRPr lang="en-US"/>
          </a:p>
        </p:txBody>
      </p:sp>
      <p:sp>
        <p:nvSpPr>
          <p:cNvPr id="3" name="Text Placeholder 2"/>
          <p:cNvSpPr>
            <a:spLocks noGrp="1"/>
          </p:cNvSpPr>
          <p:nvPr>
            <p:ph type="body" idx="1"/>
          </p:nvPr>
        </p:nvSpPr>
        <p:spPr>
          <a:xfrm>
            <a:off x="1219200" y="4589463"/>
            <a:ext cx="1012825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2" name="Title 1"/>
          <p:cNvSpPr>
            <a:spLocks noGrp="1"/>
          </p:cNvSpPr>
          <p:nvPr>
            <p:ph type="title"/>
          </p:nvPr>
        </p:nvSpPr>
        <p:spPr>
          <a:xfrm>
            <a:off x="1219200" y="1709738"/>
            <a:ext cx="10128250" cy="2862262"/>
          </a:xfrm>
        </p:spPr>
        <p:txBody>
          <a:bodyPr anchor="b"/>
          <a:lstStyle>
            <a:lvl1pPr>
              <a:defRPr sz="6000"/>
            </a:lvl1pPr>
          </a:lstStyle>
          <a:p>
            <a:r>
              <a:rPr lang="en-US"/>
              <a:t>Click to edit Master title style</a:t>
            </a:r>
          </a:p>
        </p:txBody>
      </p:sp>
    </p:spTree>
    <p:extLst>
      <p:ext uri="{BB962C8B-B14F-4D97-AF65-F5344CB8AC3E}">
        <p14:creationId xmlns:p14="http://schemas.microsoft.com/office/powerpoint/2010/main" val="3416071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F3AE068-E05A-439C-97F8-45AC8119FCD5}" type="datetime1">
              <a:rPr lang="en-US" smtClean="0"/>
              <a:t>9/10/2017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2422B5-12DA-40CC-AE4D-EB9F472458FF}" type="slidenum">
              <a:rPr lang="en-US" smtClean="0"/>
              <a:t>‹#›</a:t>
            </a:fld>
            <a:endParaRPr lang="en-US"/>
          </a:p>
        </p:txBody>
      </p:sp>
      <p:sp>
        <p:nvSpPr>
          <p:cNvPr id="4" name="Content Placeholder 3"/>
          <p:cNvSpPr>
            <a:spLocks noGrp="1"/>
          </p:cNvSpPr>
          <p:nvPr>
            <p:ph sz="half" idx="2"/>
          </p:nvPr>
        </p:nvSpPr>
        <p:spPr>
          <a:xfrm>
            <a:off x="6365111" y="1825625"/>
            <a:ext cx="498348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Content Placeholder 2"/>
          <p:cNvSpPr>
            <a:spLocks noGrp="1"/>
          </p:cNvSpPr>
          <p:nvPr>
            <p:ph sz="half" idx="1"/>
          </p:nvPr>
        </p:nvSpPr>
        <p:spPr>
          <a:xfrm>
            <a:off x="1224296" y="1825625"/>
            <a:ext cx="498348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1228825" y="365125"/>
            <a:ext cx="10134600" cy="1325563"/>
          </a:xfrm>
        </p:spPr>
        <p:txBody>
          <a:bodyPr/>
          <a:lstStyle/>
          <a:p>
            <a:r>
              <a:rPr lang="en-US"/>
              <a:t>Click to edit Master title style</a:t>
            </a:r>
          </a:p>
        </p:txBody>
      </p:sp>
    </p:spTree>
    <p:extLst>
      <p:ext uri="{BB962C8B-B14F-4D97-AF65-F5344CB8AC3E}">
        <p14:creationId xmlns:p14="http://schemas.microsoft.com/office/powerpoint/2010/main" val="4127899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201B03B3-DEE5-43F8-925B-912AA65DCD81}" type="datetime1">
              <a:rPr lang="en-US" smtClean="0"/>
              <a:t>9/10/2017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2422B5-12DA-40CC-AE4D-EB9F472458FF}" type="slidenum">
              <a:rPr lang="en-US" smtClean="0"/>
              <a:t>‹#›</a:t>
            </a:fld>
            <a:endParaRPr lang="en-US"/>
          </a:p>
        </p:txBody>
      </p:sp>
      <p:sp>
        <p:nvSpPr>
          <p:cNvPr id="6" name="Content Placeholder 5"/>
          <p:cNvSpPr>
            <a:spLocks noGrp="1"/>
          </p:cNvSpPr>
          <p:nvPr>
            <p:ph sz="quarter" idx="4"/>
          </p:nvPr>
        </p:nvSpPr>
        <p:spPr>
          <a:xfrm>
            <a:off x="6369832" y="2193925"/>
            <a:ext cx="4983480" cy="3978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369832" y="1489075"/>
            <a:ext cx="4983480" cy="641350"/>
          </a:xfrm>
        </p:spPr>
        <p:txBody>
          <a:bodyPr anchor="b"/>
          <a:lstStyle>
            <a:lvl1pPr marL="0" indent="0">
              <a:buNone/>
              <a:defRPr sz="24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24454" y="2193925"/>
            <a:ext cx="4983480" cy="3978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ext Placeholder 2"/>
          <p:cNvSpPr>
            <a:spLocks noGrp="1"/>
          </p:cNvSpPr>
          <p:nvPr>
            <p:ph type="body" idx="1"/>
          </p:nvPr>
        </p:nvSpPr>
        <p:spPr>
          <a:xfrm>
            <a:off x="1224454" y="1489075"/>
            <a:ext cx="4983480" cy="641350"/>
          </a:xfrm>
        </p:spPr>
        <p:txBody>
          <a:bodyPr anchor="b"/>
          <a:lstStyle>
            <a:lvl1pPr marL="0" indent="0">
              <a:buNone/>
              <a:defRPr sz="24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 name="Title 1"/>
          <p:cNvSpPr>
            <a:spLocks noGrp="1"/>
          </p:cNvSpPr>
          <p:nvPr>
            <p:ph type="title"/>
          </p:nvPr>
        </p:nvSpPr>
        <p:spPr>
          <a:xfrm>
            <a:off x="1224454" y="274638"/>
            <a:ext cx="10122996" cy="1143000"/>
          </a:xfrm>
        </p:spPr>
        <p:txBody>
          <a:bodyPr/>
          <a:lstStyle/>
          <a:p>
            <a:r>
              <a:rPr lang="en-US"/>
              <a:t>Click to edit Master title style</a:t>
            </a:r>
          </a:p>
        </p:txBody>
      </p:sp>
    </p:spTree>
    <p:extLst>
      <p:ext uri="{BB962C8B-B14F-4D97-AF65-F5344CB8AC3E}">
        <p14:creationId xmlns:p14="http://schemas.microsoft.com/office/powerpoint/2010/main" val="3790350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FB90C9F-8B7D-49D2-9820-A92EA66BAD43}" type="datetime1">
              <a:rPr lang="en-US" smtClean="0"/>
              <a:t>9/10/2017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2422B5-12DA-40CC-AE4D-EB9F472458FF}" type="slidenum">
              <a:rPr lang="en-US" smtClean="0"/>
              <a:t>‹#›</a:t>
            </a:fld>
            <a:endParaRPr lang="en-US"/>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3073433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54059C-4DF7-43AB-9953-A9E9C32BDFAB}" type="datetime1">
              <a:rPr lang="en-US" smtClean="0"/>
              <a:t>9/10/2017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2422B5-12DA-40CC-AE4D-EB9F472458FF}" type="slidenum">
              <a:rPr lang="en-US" smtClean="0"/>
              <a:t>‹#›</a:t>
            </a:fld>
            <a:endParaRPr lang="en-US"/>
          </a:p>
        </p:txBody>
      </p:sp>
    </p:spTree>
    <p:extLst>
      <p:ext uri="{BB962C8B-B14F-4D97-AF65-F5344CB8AC3E}">
        <p14:creationId xmlns:p14="http://schemas.microsoft.com/office/powerpoint/2010/main" val="4150387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A7C3EC7-B7A8-467B-A043-A6BA6621D453}" type="datetime1">
              <a:rPr lang="en-US" smtClean="0"/>
              <a:t>9/10/2017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2422B5-12DA-40CC-AE4D-EB9F472458FF}" type="slidenum">
              <a:rPr lang="en-US" smtClean="0"/>
              <a:t>‹#›</a:t>
            </a:fld>
            <a:endParaRPr lang="en-US"/>
          </a:p>
        </p:txBody>
      </p:sp>
      <p:sp>
        <p:nvSpPr>
          <p:cNvPr id="3" name="Content Placeholder 2"/>
          <p:cNvSpPr>
            <a:spLocks noGrp="1"/>
          </p:cNvSpPr>
          <p:nvPr>
            <p:ph idx="1"/>
          </p:nvPr>
        </p:nvSpPr>
        <p:spPr>
          <a:xfrm>
            <a:off x="5411619" y="987425"/>
            <a:ext cx="59436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229138"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2" name="Title 1"/>
          <p:cNvSpPr>
            <a:spLocks noGrp="1"/>
          </p:cNvSpPr>
          <p:nvPr>
            <p:ph type="title"/>
          </p:nvPr>
        </p:nvSpPr>
        <p:spPr>
          <a:xfrm>
            <a:off x="1229138" y="457200"/>
            <a:ext cx="3932237" cy="1600200"/>
          </a:xfrm>
        </p:spPr>
        <p:txBody>
          <a:bodyPr anchor="b"/>
          <a:lstStyle>
            <a:lvl1pPr>
              <a:defRPr sz="3200"/>
            </a:lvl1pPr>
          </a:lstStyle>
          <a:p>
            <a:r>
              <a:rPr lang="en-US"/>
              <a:t>Click to edit Master title style</a:t>
            </a:r>
          </a:p>
        </p:txBody>
      </p:sp>
    </p:spTree>
    <p:extLst>
      <p:ext uri="{BB962C8B-B14F-4D97-AF65-F5344CB8AC3E}">
        <p14:creationId xmlns:p14="http://schemas.microsoft.com/office/powerpoint/2010/main" val="114110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A656EBB-3674-4C80-A7FF-3B979F5315DA}" type="datetime1">
              <a:rPr lang="en-US" smtClean="0"/>
              <a:t>9/10/2017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2422B5-12DA-40CC-AE4D-EB9F472458FF}" type="slidenum">
              <a:rPr lang="en-US" smtClean="0"/>
              <a:t>‹#›</a:t>
            </a:fld>
            <a:endParaRPr lang="en-US"/>
          </a:p>
        </p:txBody>
      </p:sp>
      <p:sp>
        <p:nvSpPr>
          <p:cNvPr id="3" name="Picture Placeholder 2"/>
          <p:cNvSpPr>
            <a:spLocks noGrp="1"/>
          </p:cNvSpPr>
          <p:nvPr>
            <p:ph type="pic" idx="1"/>
          </p:nvPr>
        </p:nvSpPr>
        <p:spPr>
          <a:xfrm>
            <a:off x="5396249" y="987425"/>
            <a:ext cx="59436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222767"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2" name="Title 1"/>
          <p:cNvSpPr>
            <a:spLocks noGrp="1"/>
          </p:cNvSpPr>
          <p:nvPr>
            <p:ph type="title"/>
          </p:nvPr>
        </p:nvSpPr>
        <p:spPr>
          <a:xfrm>
            <a:off x="1222767" y="457200"/>
            <a:ext cx="3932237" cy="1600200"/>
          </a:xfrm>
        </p:spPr>
        <p:txBody>
          <a:bodyPr anchor="b"/>
          <a:lstStyle>
            <a:lvl1pPr>
              <a:defRPr sz="3200"/>
            </a:lvl1pPr>
          </a:lstStyle>
          <a:p>
            <a:r>
              <a:rPr lang="en-US"/>
              <a:t>Click to edit Master title style</a:t>
            </a:r>
          </a:p>
        </p:txBody>
      </p:sp>
    </p:spTree>
    <p:extLst>
      <p:ext uri="{BB962C8B-B14F-4D97-AF65-F5344CB8AC3E}">
        <p14:creationId xmlns:p14="http://schemas.microsoft.com/office/powerpoint/2010/main" val="42601313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blipFill dpi="0" rotWithShape="1">
          <a:blip r:embed="rId13">
            <a:lum/>
          </a:blip>
          <a:srcRect/>
          <a:stretch>
            <a:fillRect t="-17000" b="-17000"/>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38200" y="6356350"/>
            <a:ext cx="1248508" cy="365125"/>
          </a:xfrm>
          <a:prstGeom prst="rect">
            <a:avLst/>
          </a:prstGeom>
        </p:spPr>
        <p:txBody>
          <a:bodyPr vert="horz" lIns="91440" tIns="45720" rIns="91440" bIns="45720" rtlCol="0" anchor="ctr"/>
          <a:lstStyle>
            <a:lvl1pPr algn="l">
              <a:defRPr sz="1200">
                <a:solidFill>
                  <a:schemeClr val="accent6">
                    <a:lumMod val="20000"/>
                    <a:lumOff val="80000"/>
                  </a:schemeClr>
                </a:solidFill>
              </a:defRPr>
            </a:lvl1pPr>
          </a:lstStyle>
          <a:p>
            <a:fld id="{79F0484A-F300-4B64-A3A1-4509DE43DA60}" type="datetime1">
              <a:rPr lang="en-US" smtClean="0"/>
              <a:t>9/10/2017</a:t>
            </a:fld>
            <a:endParaRPr lang="en-US" dirty="0"/>
          </a:p>
        </p:txBody>
      </p:sp>
      <p:sp>
        <p:nvSpPr>
          <p:cNvPr id="5" name="Footer Placeholder 4"/>
          <p:cNvSpPr>
            <a:spLocks noGrp="1"/>
          </p:cNvSpPr>
          <p:nvPr>
            <p:ph type="ftr" sz="quarter" idx="3"/>
          </p:nvPr>
        </p:nvSpPr>
        <p:spPr>
          <a:xfrm>
            <a:off x="3147644" y="6356350"/>
            <a:ext cx="5926015" cy="365125"/>
          </a:xfrm>
          <a:prstGeom prst="rect">
            <a:avLst/>
          </a:prstGeom>
        </p:spPr>
        <p:txBody>
          <a:bodyPr vert="horz" lIns="91440" tIns="45720" rIns="91440" bIns="45720" rtlCol="0" anchor="ctr"/>
          <a:lstStyle>
            <a:lvl1pPr algn="ctr">
              <a:defRPr sz="1200">
                <a:solidFill>
                  <a:schemeClr val="accent6">
                    <a:lumMod val="20000"/>
                    <a:lumOff val="80000"/>
                  </a:schemeClr>
                </a:solidFill>
              </a:defRPr>
            </a:lvl1pPr>
          </a:lstStyle>
          <a:p>
            <a:endParaRPr lang="en-US" dirty="0"/>
          </a:p>
        </p:txBody>
      </p:sp>
      <p:sp>
        <p:nvSpPr>
          <p:cNvPr id="6" name="Slide Number Placeholder 5"/>
          <p:cNvSpPr>
            <a:spLocks noGrp="1"/>
          </p:cNvSpPr>
          <p:nvPr>
            <p:ph type="sldNum" sz="quarter" idx="4"/>
          </p:nvPr>
        </p:nvSpPr>
        <p:spPr>
          <a:xfrm>
            <a:off x="10585938" y="6356350"/>
            <a:ext cx="767862" cy="365125"/>
          </a:xfrm>
          <a:prstGeom prst="rect">
            <a:avLst/>
          </a:prstGeom>
        </p:spPr>
        <p:txBody>
          <a:bodyPr vert="horz" lIns="91440" tIns="45720" rIns="91440" bIns="45720" rtlCol="0" anchor="ctr"/>
          <a:lstStyle>
            <a:lvl1pPr algn="r">
              <a:defRPr sz="1200">
                <a:solidFill>
                  <a:schemeClr val="accent6">
                    <a:lumMod val="20000"/>
                    <a:lumOff val="80000"/>
                  </a:schemeClr>
                </a:solidFill>
              </a:defRPr>
            </a:lvl1pPr>
          </a:lstStyle>
          <a:p>
            <a:fld id="{842422B5-12DA-40CC-AE4D-EB9F472458FF}" type="slidenum">
              <a:rPr lang="en-US" smtClean="0"/>
              <a:pPr/>
              <a:t>‹#›</a:t>
            </a:fld>
            <a:endParaRPr lang="en-US"/>
          </a:p>
        </p:txBody>
      </p:sp>
      <p:sp>
        <p:nvSpPr>
          <p:cNvPr id="3" name="Text Placeholder 2"/>
          <p:cNvSpPr>
            <a:spLocks noGrp="1"/>
          </p:cNvSpPr>
          <p:nvPr>
            <p:ph type="body" idx="1"/>
          </p:nvPr>
        </p:nvSpPr>
        <p:spPr>
          <a:xfrm>
            <a:off x="1219200" y="1825625"/>
            <a:ext cx="10134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p:ph type="title"/>
          </p:nvPr>
        </p:nvSpPr>
        <p:spPr>
          <a:xfrm>
            <a:off x="1219200" y="365125"/>
            <a:ext cx="10134600" cy="1325563"/>
          </a:xfrm>
          <a:prstGeom prst="rect">
            <a:avLst/>
          </a:prstGeom>
        </p:spPr>
        <p:txBody>
          <a:bodyPr vert="horz" lIns="91440" tIns="45720" rIns="91440" bIns="45720" rtlCol="0" anchor="ctr">
            <a:normAutofit/>
          </a:bodyPr>
          <a:lstStyle/>
          <a:p>
            <a:r>
              <a:rPr lang="en-US"/>
              <a:t>Click to edit Master title style</a:t>
            </a:r>
          </a:p>
        </p:txBody>
      </p:sp>
    </p:spTree>
    <p:extLst>
      <p:ext uri="{BB962C8B-B14F-4D97-AF65-F5344CB8AC3E}">
        <p14:creationId xmlns:p14="http://schemas.microsoft.com/office/powerpoint/2010/main" val="73189948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spcBef>
          <a:spcPct val="0"/>
        </a:spcBef>
        <a:buNone/>
        <a:defRPr sz="4400" b="0" kern="1200" cap="none" spc="0">
          <a:ln w="0">
            <a:solidFill>
              <a:schemeClr val="accent1">
                <a:lumMod val="75000"/>
              </a:schemeClr>
            </a:solidFill>
          </a:ln>
          <a:solidFill>
            <a:schemeClr val="accent6"/>
          </a:solidFill>
          <a:effectLst>
            <a:outerShdw blurRad="38100" dist="25400" dir="5400000" algn="ctr" rotWithShape="0">
              <a:srgbClr val="6E747A">
                <a:alpha val="43000"/>
              </a:srgbClr>
            </a:outerShdw>
          </a:effectLst>
          <a:latin typeface="+mj-lt"/>
          <a:ea typeface="+mj-ea"/>
          <a:cs typeface="+mj-cs"/>
        </a:defRPr>
      </a:lvl1pPr>
    </p:titleStyle>
    <p:bodyStyle>
      <a:lvl1pPr marL="228600" indent="-228600" algn="l" defTabSz="914400" rtl="0" eaLnBrk="1" latinLnBrk="0" hangingPunct="1">
        <a:lnSpc>
          <a:spcPct val="90000"/>
        </a:lnSpc>
        <a:spcBef>
          <a:spcPct val="30000"/>
        </a:spcBef>
        <a:buClr>
          <a:schemeClr val="accent4">
            <a:lumMod val="75000"/>
          </a:schemeClr>
        </a:buClr>
        <a:buSzPct val="70000"/>
        <a:buFont typeface="Wingdings 3" panose="05040102010807070707" pitchFamily="18" charset="2"/>
        <a:buChar char="u"/>
        <a:defRPr sz="2800" kern="1200">
          <a:solidFill>
            <a:schemeClr val="accent6">
              <a:lumMod val="20000"/>
              <a:lumOff val="80000"/>
            </a:schemeClr>
          </a:solidFill>
          <a:latin typeface="+mn-lt"/>
          <a:ea typeface="+mn-ea"/>
          <a:cs typeface="+mn-cs"/>
        </a:defRPr>
      </a:lvl1pPr>
      <a:lvl2pPr marL="685800" indent="-228600" algn="l" defTabSz="914400" rtl="0" eaLnBrk="1" latinLnBrk="0" hangingPunct="1">
        <a:lnSpc>
          <a:spcPct val="90000"/>
        </a:lnSpc>
        <a:spcBef>
          <a:spcPct val="30000"/>
        </a:spcBef>
        <a:buClr>
          <a:schemeClr val="accent4">
            <a:lumMod val="75000"/>
          </a:schemeClr>
        </a:buClr>
        <a:buSzPct val="70000"/>
        <a:buFont typeface="Wingdings 3" panose="05040102010807070707" pitchFamily="18" charset="2"/>
        <a:buChar char="u"/>
        <a:defRPr sz="2400" kern="1200">
          <a:solidFill>
            <a:schemeClr val="accent6">
              <a:lumMod val="20000"/>
              <a:lumOff val="80000"/>
            </a:schemeClr>
          </a:solidFill>
          <a:latin typeface="+mn-lt"/>
          <a:ea typeface="+mn-ea"/>
          <a:cs typeface="+mn-cs"/>
        </a:defRPr>
      </a:lvl2pPr>
      <a:lvl3pPr marL="1143000" indent="-228600" algn="l" defTabSz="914400" rtl="0" eaLnBrk="1" latinLnBrk="0" hangingPunct="1">
        <a:lnSpc>
          <a:spcPct val="90000"/>
        </a:lnSpc>
        <a:spcBef>
          <a:spcPct val="30000"/>
        </a:spcBef>
        <a:buClr>
          <a:schemeClr val="accent4">
            <a:lumMod val="75000"/>
          </a:schemeClr>
        </a:buClr>
        <a:buSzPct val="70000"/>
        <a:buFont typeface="Wingdings 3" panose="05040102010807070707" pitchFamily="18" charset="2"/>
        <a:buChar char="u"/>
        <a:defRPr sz="2000" kern="1200">
          <a:solidFill>
            <a:schemeClr val="accent6">
              <a:lumMod val="20000"/>
              <a:lumOff val="80000"/>
            </a:schemeClr>
          </a:solidFill>
          <a:latin typeface="+mn-lt"/>
          <a:ea typeface="+mn-ea"/>
          <a:cs typeface="+mn-cs"/>
        </a:defRPr>
      </a:lvl3pPr>
      <a:lvl4pPr marL="1600200" indent="-228600" algn="l" defTabSz="914400" rtl="0" eaLnBrk="1" latinLnBrk="0" hangingPunct="1">
        <a:lnSpc>
          <a:spcPct val="90000"/>
        </a:lnSpc>
        <a:spcBef>
          <a:spcPct val="30000"/>
        </a:spcBef>
        <a:buClr>
          <a:schemeClr val="accent4">
            <a:lumMod val="75000"/>
          </a:schemeClr>
        </a:buClr>
        <a:buSzPct val="70000"/>
        <a:buFont typeface="Wingdings 3" panose="05040102010807070707" pitchFamily="18" charset="2"/>
        <a:buChar char="u"/>
        <a:defRPr sz="1800" kern="1200">
          <a:solidFill>
            <a:schemeClr val="accent6">
              <a:lumMod val="20000"/>
              <a:lumOff val="80000"/>
            </a:schemeClr>
          </a:solidFill>
          <a:latin typeface="+mn-lt"/>
          <a:ea typeface="+mn-ea"/>
          <a:cs typeface="+mn-cs"/>
        </a:defRPr>
      </a:lvl4pPr>
      <a:lvl5pPr marL="2057400" indent="-228600" algn="l" defTabSz="914400" rtl="0" eaLnBrk="1" latinLnBrk="0" hangingPunct="1">
        <a:lnSpc>
          <a:spcPct val="90000"/>
        </a:lnSpc>
        <a:spcBef>
          <a:spcPct val="30000"/>
        </a:spcBef>
        <a:buClr>
          <a:schemeClr val="accent4">
            <a:lumMod val="75000"/>
          </a:schemeClr>
        </a:buClr>
        <a:buSzPct val="70000"/>
        <a:buFont typeface="Wingdings 3" panose="05040102010807070707" pitchFamily="18" charset="2"/>
        <a:buChar char="u"/>
        <a:defRPr sz="1800" kern="1200">
          <a:solidFill>
            <a:schemeClr val="accent6">
              <a:lumMod val="20000"/>
              <a:lumOff val="80000"/>
            </a:schemeClr>
          </a:solidFill>
          <a:latin typeface="+mn-lt"/>
          <a:ea typeface="+mn-ea"/>
          <a:cs typeface="+mn-cs"/>
        </a:defRPr>
      </a:lvl5pPr>
      <a:lvl6pPr marL="2514600" indent="-228600" algn="l" defTabSz="914400" rtl="0" eaLnBrk="1" latinLnBrk="0" hangingPunct="1">
        <a:lnSpc>
          <a:spcPct val="90000"/>
        </a:lnSpc>
        <a:spcBef>
          <a:spcPct val="30000"/>
        </a:spcBef>
        <a:buClr>
          <a:schemeClr val="accent4">
            <a:lumMod val="75000"/>
          </a:schemeClr>
        </a:buClr>
        <a:buSzPct val="70000"/>
        <a:buFont typeface="Wingdings 3" panose="05040102010807070707" pitchFamily="18" charset="2"/>
        <a:buChar char="u"/>
        <a:defRPr sz="1800" kern="1200">
          <a:solidFill>
            <a:schemeClr val="accent6">
              <a:lumMod val="20000"/>
              <a:lumOff val="80000"/>
            </a:schemeClr>
          </a:solidFill>
          <a:latin typeface="+mn-lt"/>
          <a:ea typeface="+mn-ea"/>
          <a:cs typeface="+mn-cs"/>
        </a:defRPr>
      </a:lvl6pPr>
      <a:lvl7pPr marL="2971800" indent="-228600" algn="l" defTabSz="914400" rtl="0" eaLnBrk="1" latinLnBrk="0" hangingPunct="1">
        <a:lnSpc>
          <a:spcPct val="90000"/>
        </a:lnSpc>
        <a:spcBef>
          <a:spcPct val="30000"/>
        </a:spcBef>
        <a:buClr>
          <a:schemeClr val="accent4">
            <a:lumMod val="75000"/>
          </a:schemeClr>
        </a:buClr>
        <a:buSzPct val="70000"/>
        <a:buFont typeface="Wingdings 3" panose="05040102010807070707" pitchFamily="18" charset="2"/>
        <a:buChar char="u"/>
        <a:defRPr sz="1800" kern="1200">
          <a:solidFill>
            <a:schemeClr val="accent6">
              <a:lumMod val="20000"/>
              <a:lumOff val="80000"/>
            </a:schemeClr>
          </a:solidFill>
          <a:latin typeface="+mn-lt"/>
          <a:ea typeface="+mn-ea"/>
          <a:cs typeface="+mn-cs"/>
        </a:defRPr>
      </a:lvl7pPr>
      <a:lvl8pPr marL="3429000" indent="-228600" algn="l" defTabSz="914400" rtl="0" eaLnBrk="1" latinLnBrk="0" hangingPunct="1">
        <a:lnSpc>
          <a:spcPct val="90000"/>
        </a:lnSpc>
        <a:spcBef>
          <a:spcPct val="30000"/>
        </a:spcBef>
        <a:buClr>
          <a:schemeClr val="accent4">
            <a:lumMod val="75000"/>
          </a:schemeClr>
        </a:buClr>
        <a:buSzPct val="70000"/>
        <a:buFont typeface="Wingdings 3" panose="05040102010807070707" pitchFamily="18" charset="2"/>
        <a:buChar char="u"/>
        <a:defRPr sz="1800" kern="1200">
          <a:solidFill>
            <a:schemeClr val="accent6">
              <a:lumMod val="20000"/>
              <a:lumOff val="80000"/>
            </a:schemeClr>
          </a:solidFill>
          <a:latin typeface="+mn-lt"/>
          <a:ea typeface="+mn-ea"/>
          <a:cs typeface="+mn-cs"/>
        </a:defRPr>
      </a:lvl8pPr>
      <a:lvl9pPr marL="3886200" indent="-228600" algn="l" defTabSz="914400" rtl="0" eaLnBrk="1" latinLnBrk="0" hangingPunct="1">
        <a:lnSpc>
          <a:spcPct val="90000"/>
        </a:lnSpc>
        <a:spcBef>
          <a:spcPct val="30000"/>
        </a:spcBef>
        <a:buClr>
          <a:schemeClr val="accent4">
            <a:lumMod val="75000"/>
          </a:schemeClr>
        </a:buClr>
        <a:buSzPct val="70000"/>
        <a:buFont typeface="Wingdings 3" panose="05040102010807070707" pitchFamily="18" charset="2"/>
        <a:buChar char="u"/>
        <a:defRPr sz="1800" kern="1200">
          <a:solidFill>
            <a:schemeClr val="accent6">
              <a:lumMod val="20000"/>
              <a:lumOff val="80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orient="horz" pos="2160" userDrawn="1">
          <p15:clr>
            <a:srgbClr val="F26B43"/>
          </p15:clr>
        </p15:guide>
        <p15:guide id="1" pos="768" userDrawn="1">
          <p15:clr>
            <a:srgbClr val="F26B43"/>
          </p15:clr>
        </p15:guide>
        <p15:guide id="2" pos="7152" userDrawn="1">
          <p15:clr>
            <a:srgbClr val="F26B43"/>
          </p15:clr>
        </p15:guide>
        <p15:guide id="3"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bit.ly/CivilWarDigitalNotebook" TargetMode="Externa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s://www.nps.gov/nr/twhp/wwwlps/lessons/12manassas/12manassas.htm" TargetMode="External"/><Relationship Id="rId2" Type="http://schemas.openxmlformats.org/officeDocument/2006/relationships/hyperlink" Target="https://www.teacherspayteachers.com/FreeDownload/Explore-Fort-Sumter-with-a-Google-Maps-Virtual-Field-Trip-2951844" TargetMode="Externa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hyperlink" Target="https://www.teacherspayteachers.com/Product/Battle-of-Hampton-Roads-3159874" TargetMode="External"/><Relationship Id="rId2" Type="http://schemas.openxmlformats.org/officeDocument/2006/relationships/hyperlink" Target="https://www.teacherspayteachers.com/Product/Lesson-Plan-Reassessing-Lincoln-and-the-Emancipation-Proclamation-87157" TargetMode="Externa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https://www.teacherspayteachers.com/FreeDownload/American-Civil-War-Battle-of-Gettysburg-876384" TargetMode="External"/><Relationship Id="rId2" Type="http://schemas.openxmlformats.org/officeDocument/2006/relationships/hyperlink" Target="https://www.teacherspayteachers.com/FreeDownload/The-Gettysburg-Address-music-video-30482" TargetMode="Externa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https://az.pbslearningmedia.org/resource/87183b79-ed27-49a4-bc60-f900d7bb8430/battles-of-the-civil-war-crash-course-us-history-19/#.WbYr0MiGOM8" TargetMode="External"/><Relationship Id="rId2" Type="http://schemas.openxmlformats.org/officeDocument/2006/relationships/hyperlink" Target="http://library.mtsu.edu/tps/lessonplans&amp;ideas/Picture_Analysis_Worksheet--Civil_War_Communications.pdf" TargetMode="Externa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https://az.pbslearningmedia.org/resource/6feaee14-3f86-4ecc-adb6-e3b08f125cbe/reconstruction-and-1876-crash-course-us-history-22/#.WbYsg8iGOM8" TargetMode="External"/><Relationship Id="rId2" Type="http://schemas.openxmlformats.org/officeDocument/2006/relationships/hyperlink" Target="https://az.pbslearningmedia.org/resource/c89b1596-7469-4371-82c5-95fd75a9ead3/the-civil-war-part-2-crash-course-us-history-21/#.WbYsTMiGOM8" TargetMode="External"/><Relationship Id="rId1" Type="http://schemas.openxmlformats.org/officeDocument/2006/relationships/slideLayout" Target="../slideLayouts/slideLayout4.xml"/><Relationship Id="rId6" Type="http://schemas.openxmlformats.org/officeDocument/2006/relationships/hyperlink" Target="https://az.pbslearningmedia.org/resource/d67abdb2-68bf-4bc4-a45d-96ef11d3e5c8/the-civil-war-part-1-crash-course-us-history-20/#.WbYsD8iGOM8" TargetMode="External"/><Relationship Id="rId5" Type="http://schemas.openxmlformats.org/officeDocument/2006/relationships/hyperlink" Target="http://www.ushistory.org/us/35.asp" TargetMode="External"/><Relationship Id="rId4" Type="http://schemas.openxmlformats.org/officeDocument/2006/relationships/hyperlink" Target="http://www.history.com/shows/brad-meltzers-decoded/season-1/episode-4"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sheg.stanford.edu/civil-war-reconstruction" TargetMode="External"/><Relationship Id="rId2" Type="http://schemas.openxmlformats.org/officeDocument/2006/relationships/hyperlink" Target="https://school.bighistoryproject.com/pages/console#media/ee525ec0-6100-466e-8d51-042a4af8e75a" TargetMode="External"/><Relationship Id="rId1" Type="http://schemas.openxmlformats.org/officeDocument/2006/relationships/slideLayout" Target="../slideLayouts/slideLayout4.xml"/><Relationship Id="rId6" Type="http://schemas.openxmlformats.org/officeDocument/2006/relationships/hyperlink" Target="https://quizlet.com/215649215/pueblo-gardens-7th-grade-civil-war-flash-cards/" TargetMode="External"/><Relationship Id="rId5" Type="http://schemas.openxmlformats.org/officeDocument/2006/relationships/hyperlink" Target="media.rochester.k12.mi.us/download/67637?token=OCaRojCyVwc=" TargetMode="External"/><Relationship Id="rId4" Type="http://schemas.openxmlformats.org/officeDocument/2006/relationships/hyperlink" Target="https://www.khanacademy.org/humanities/us-history/civil-war-era"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hsionline.org/cases/bacon/bacon_teacher.html" TargetMode="Externa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1.bin"/><Relationship Id="rId4" Type="http://schemas.openxmlformats.org/officeDocument/2006/relationships/hyperlink" Target="https://az.pbslearningmedia.org/resource/18042ab6-0245-438a-90b0-ad12286dc308/slavery-crash-course-us-history-13/#.WbYpzMiGOM8"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www.teacherspayteachers.com/Product/Comparing-the-Compromises-of-1820-and-1850-341566"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hyperlink" Target="http://www.ushistory.org/us/27b.asp"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historytools.davidjvoelker.com/sources/stowe-UTC.pdf" TargetMode="External"/><Relationship Id="rId2" Type="http://schemas.openxmlformats.org/officeDocument/2006/relationships/hyperlink" Target="http://www.ushistory.org/us/28.asp" TargetMode="External"/><Relationship Id="rId1" Type="http://schemas.openxmlformats.org/officeDocument/2006/relationships/slideLayout" Target="../slideLayouts/slideLayout4.xml"/><Relationship Id="rId4" Type="http://schemas.openxmlformats.org/officeDocument/2006/relationships/hyperlink" Target="http://www.ushistory.org/us/27b.asp"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www.ushistory.org/" TargetMode="External"/><Relationship Id="rId2" Type="http://schemas.openxmlformats.org/officeDocument/2006/relationships/hyperlink" Target="http://www.ushistory.org/us/32a.asp" TargetMode="External"/><Relationship Id="rId1" Type="http://schemas.openxmlformats.org/officeDocument/2006/relationships/slideLayout" Target="../slideLayouts/slideLayout4.xml"/><Relationship Id="rId5" Type="http://schemas.openxmlformats.org/officeDocument/2006/relationships/hyperlink" Target="http://www.ushistory.org/us/31.asp" TargetMode="External"/><Relationship Id="rId4" Type="http://schemas.openxmlformats.org/officeDocument/2006/relationships/hyperlink" Target="http://www.ushistory.org/us/32b.asp"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www.ushistory.org/us/32c.asp" TargetMode="External"/><Relationship Id="rId2" Type="http://schemas.openxmlformats.org/officeDocument/2006/relationships/hyperlink" Target="https://www.teacherspayteachers.com/Product/Pre-Civil-War-Abolitionist-John-Brown-DBQ-Document-Analysis-Practice-3165066"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Civil%20War%20causes%20simulation%20owned%20by%20Joanna%20Lewick" TargetMode="External"/><Relationship Id="rId2" Type="http://schemas.openxmlformats.org/officeDocument/2006/relationships/hyperlink" Target="https://az.pbslearningmedia.org/resource/c9bd54ba-b818-4f25-ba2e-28e1f199e4cb/the-election-of-1860-and-the-road-to-disunion-crash-course-us-history-18/#.WbYqGciGOM8"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a:t>America’s Greatest Conflict</a:t>
            </a:r>
          </a:p>
        </p:txBody>
      </p:sp>
      <p:sp>
        <p:nvSpPr>
          <p:cNvPr id="2" name="Title 1"/>
          <p:cNvSpPr>
            <a:spLocks noGrp="1"/>
          </p:cNvSpPr>
          <p:nvPr>
            <p:ph type="ctrTitle"/>
          </p:nvPr>
        </p:nvSpPr>
        <p:spPr/>
        <p:txBody>
          <a:bodyPr/>
          <a:lstStyle/>
          <a:p>
            <a:r>
              <a:rPr lang="en-US" dirty="0"/>
              <a:t>The American Civil War</a:t>
            </a:r>
          </a:p>
        </p:txBody>
      </p:sp>
    </p:spTree>
    <p:extLst>
      <p:ext uri="{BB962C8B-B14F-4D97-AF65-F5344CB8AC3E}">
        <p14:creationId xmlns:p14="http://schemas.microsoft.com/office/powerpoint/2010/main" val="3727617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E68FCDD-75FB-4D1B-B825-D93A64452FEE}"/>
              </a:ext>
            </a:extLst>
          </p:cNvPr>
          <p:cNvSpPr>
            <a:spLocks noGrp="1"/>
          </p:cNvSpPr>
          <p:nvPr>
            <p:ph sz="half" idx="2"/>
          </p:nvPr>
        </p:nvSpPr>
        <p:spPr/>
        <p:txBody>
          <a:bodyPr>
            <a:normAutofit lnSpcReduction="10000"/>
          </a:bodyPr>
          <a:lstStyle/>
          <a:p>
            <a:r>
              <a:rPr lang="en-US" dirty="0"/>
              <a:t>Confederates</a:t>
            </a:r>
          </a:p>
          <a:p>
            <a:r>
              <a:rPr lang="en-US" dirty="0"/>
              <a:t>11 states</a:t>
            </a:r>
          </a:p>
          <a:p>
            <a:r>
              <a:rPr lang="en-US" dirty="0"/>
              <a:t>9 million people (1/3 slave)</a:t>
            </a:r>
          </a:p>
          <a:p>
            <a:r>
              <a:rPr lang="en-US" dirty="0"/>
              <a:t>Homefield advantage</a:t>
            </a:r>
          </a:p>
          <a:p>
            <a:r>
              <a:rPr lang="en-US" dirty="0"/>
              <a:t>Better leadership (at first)</a:t>
            </a:r>
          </a:p>
          <a:p>
            <a:r>
              <a:rPr lang="en-US" dirty="0"/>
              <a:t>Soldiers used to hunting and riding horses</a:t>
            </a:r>
          </a:p>
          <a:p>
            <a:r>
              <a:rPr lang="en-US" dirty="0">
                <a:hlinkClick r:id="rId2"/>
              </a:rPr>
              <a:t>http://bit.ly/CivilWarDigitalNotebook </a:t>
            </a:r>
            <a:endParaRPr lang="en-US" dirty="0"/>
          </a:p>
        </p:txBody>
      </p:sp>
      <p:sp>
        <p:nvSpPr>
          <p:cNvPr id="3" name="Content Placeholder 2">
            <a:extLst>
              <a:ext uri="{FF2B5EF4-FFF2-40B4-BE49-F238E27FC236}">
                <a16:creationId xmlns:a16="http://schemas.microsoft.com/office/drawing/2014/main" id="{02CB040C-20F2-4CD6-AAF0-4952B5418AB4}"/>
              </a:ext>
            </a:extLst>
          </p:cNvPr>
          <p:cNvSpPr>
            <a:spLocks noGrp="1"/>
          </p:cNvSpPr>
          <p:nvPr>
            <p:ph sz="half" idx="1"/>
          </p:nvPr>
        </p:nvSpPr>
        <p:spPr/>
        <p:txBody>
          <a:bodyPr/>
          <a:lstStyle/>
          <a:p>
            <a:r>
              <a:rPr lang="en-US" dirty="0"/>
              <a:t>Union</a:t>
            </a:r>
          </a:p>
          <a:p>
            <a:r>
              <a:rPr lang="en-US" dirty="0"/>
              <a:t>23 states</a:t>
            </a:r>
          </a:p>
          <a:p>
            <a:r>
              <a:rPr lang="en-US" dirty="0"/>
              <a:t>22 million people</a:t>
            </a:r>
          </a:p>
          <a:p>
            <a:r>
              <a:rPr lang="en-US" dirty="0"/>
              <a:t>Many factories</a:t>
            </a:r>
          </a:p>
          <a:p>
            <a:r>
              <a:rPr lang="en-US" dirty="0"/>
              <a:t>Many miles of rail line</a:t>
            </a:r>
          </a:p>
          <a:p>
            <a:r>
              <a:rPr lang="en-US" dirty="0"/>
              <a:t>Naval power</a:t>
            </a:r>
          </a:p>
          <a:p>
            <a:r>
              <a:rPr lang="en-US" dirty="0"/>
              <a:t>Soldiers from cities, many recent  immigrants</a:t>
            </a:r>
          </a:p>
          <a:p>
            <a:endParaRPr lang="en-US" dirty="0"/>
          </a:p>
        </p:txBody>
      </p:sp>
      <p:sp>
        <p:nvSpPr>
          <p:cNvPr id="4" name="Title 3">
            <a:extLst>
              <a:ext uri="{FF2B5EF4-FFF2-40B4-BE49-F238E27FC236}">
                <a16:creationId xmlns:a16="http://schemas.microsoft.com/office/drawing/2014/main" id="{8BA60BB8-B364-4884-B201-BC16A2C39E83}"/>
              </a:ext>
            </a:extLst>
          </p:cNvPr>
          <p:cNvSpPr>
            <a:spLocks noGrp="1"/>
          </p:cNvSpPr>
          <p:nvPr>
            <p:ph type="title"/>
          </p:nvPr>
        </p:nvSpPr>
        <p:spPr/>
        <p:txBody>
          <a:bodyPr/>
          <a:lstStyle/>
          <a:p>
            <a:pPr algn="ctr"/>
            <a:r>
              <a:rPr lang="en-US" dirty="0"/>
              <a:t>Two sides</a:t>
            </a:r>
          </a:p>
        </p:txBody>
      </p:sp>
    </p:spTree>
    <p:extLst>
      <p:ext uri="{BB962C8B-B14F-4D97-AF65-F5344CB8AC3E}">
        <p14:creationId xmlns:p14="http://schemas.microsoft.com/office/powerpoint/2010/main" val="33539125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88F7AFF-450F-4A86-816C-5F9976F2AD87}"/>
              </a:ext>
            </a:extLst>
          </p:cNvPr>
          <p:cNvSpPr>
            <a:spLocks noGrp="1"/>
          </p:cNvSpPr>
          <p:nvPr>
            <p:ph sz="half" idx="2"/>
          </p:nvPr>
        </p:nvSpPr>
        <p:spPr/>
        <p:txBody>
          <a:bodyPr>
            <a:normAutofit fontScale="70000" lnSpcReduction="20000"/>
          </a:bodyPr>
          <a:lstStyle/>
          <a:p>
            <a:r>
              <a:rPr lang="en-US" dirty="0"/>
              <a:t>Lincoln orders a naval blockade of Southern ports</a:t>
            </a:r>
          </a:p>
          <a:p>
            <a:r>
              <a:rPr lang="en-US" dirty="0"/>
              <a:t>Robert E. Lee offered command of Northern forces as Winfield Scott is too old and fat to get on a horse anymore. Lee refuses</a:t>
            </a:r>
          </a:p>
          <a:p>
            <a:r>
              <a:rPr lang="en-US" dirty="0"/>
              <a:t>Arkansas, North Carolina and Tennessee secede. </a:t>
            </a:r>
          </a:p>
          <a:p>
            <a:r>
              <a:rPr lang="en-US" dirty="0"/>
              <a:t>Elmer Ellsworth becomes first war casualty trying to take a Confederate flag down from a hotel.</a:t>
            </a:r>
          </a:p>
          <a:p>
            <a:r>
              <a:rPr lang="en-US" dirty="0"/>
              <a:t>First Battle of Bull Run</a:t>
            </a:r>
          </a:p>
          <a:p>
            <a:r>
              <a:rPr lang="en-US" dirty="0"/>
              <a:t>McClellan put in charge of Union </a:t>
            </a:r>
            <a:r>
              <a:rPr lang="en-US" dirty="0" err="1"/>
              <a:t>forces.</a:t>
            </a:r>
            <a:r>
              <a:rPr lang="en-US" dirty="0" err="1">
                <a:hlinkClick r:id="rId2"/>
              </a:rPr>
              <a:t>FortSumter</a:t>
            </a:r>
            <a:r>
              <a:rPr lang="en-US" dirty="0">
                <a:hlinkClick r:id="rId2"/>
              </a:rPr>
              <a:t> with a Google Maps Virtual Field Trip  Teachers pay teachers free resource owned and created by Nonfiction Owl</a:t>
            </a:r>
            <a:endParaRPr lang="en-US" dirty="0"/>
          </a:p>
        </p:txBody>
      </p:sp>
      <p:sp>
        <p:nvSpPr>
          <p:cNvPr id="3" name="Content Placeholder 2">
            <a:extLst>
              <a:ext uri="{FF2B5EF4-FFF2-40B4-BE49-F238E27FC236}">
                <a16:creationId xmlns:a16="http://schemas.microsoft.com/office/drawing/2014/main" id="{6050EE2E-0D45-490C-9FAB-2428DCA1B1B1}"/>
              </a:ext>
            </a:extLst>
          </p:cNvPr>
          <p:cNvSpPr>
            <a:spLocks noGrp="1"/>
          </p:cNvSpPr>
          <p:nvPr>
            <p:ph sz="half" idx="1"/>
          </p:nvPr>
        </p:nvSpPr>
        <p:spPr/>
        <p:txBody>
          <a:bodyPr>
            <a:normAutofit fontScale="92500" lnSpcReduction="20000"/>
          </a:bodyPr>
          <a:lstStyle/>
          <a:p>
            <a:r>
              <a:rPr lang="en-US" dirty="0"/>
              <a:t>War begins when Confederate forces fire upon Fort Sumter. Student attacking teacher, only casualty is a Confederate horse, Union surrenders fort</a:t>
            </a:r>
          </a:p>
          <a:p>
            <a:r>
              <a:rPr lang="en-US" dirty="0"/>
              <a:t>Lincoln calls for 75,000 soldiers to serve for three months</a:t>
            </a:r>
          </a:p>
          <a:p>
            <a:r>
              <a:rPr lang="en-US" dirty="0"/>
              <a:t>Virginia secedes from Union</a:t>
            </a:r>
          </a:p>
          <a:p>
            <a:r>
              <a:rPr lang="en-US" dirty="0"/>
              <a:t>Crowd in Maryland attacks Union soldiers (four die) first casualties of war. </a:t>
            </a:r>
            <a:r>
              <a:rPr lang="en-US" dirty="0">
                <a:hlinkClick r:id="rId3"/>
              </a:rPr>
              <a:t>First Bull Run www.nps.gov</a:t>
            </a:r>
            <a:endParaRPr lang="en-US" dirty="0"/>
          </a:p>
        </p:txBody>
      </p:sp>
      <p:sp>
        <p:nvSpPr>
          <p:cNvPr id="4" name="Title 3">
            <a:extLst>
              <a:ext uri="{FF2B5EF4-FFF2-40B4-BE49-F238E27FC236}">
                <a16:creationId xmlns:a16="http://schemas.microsoft.com/office/drawing/2014/main" id="{5B08DEDF-5BEB-43AA-B0C5-1A94C3F34D27}"/>
              </a:ext>
            </a:extLst>
          </p:cNvPr>
          <p:cNvSpPr>
            <a:spLocks noGrp="1"/>
          </p:cNvSpPr>
          <p:nvPr>
            <p:ph type="title"/>
          </p:nvPr>
        </p:nvSpPr>
        <p:spPr/>
        <p:txBody>
          <a:bodyPr/>
          <a:lstStyle/>
          <a:p>
            <a:pPr algn="ctr"/>
            <a:r>
              <a:rPr lang="en-US" dirty="0"/>
              <a:t>Major Milestones 1861</a:t>
            </a:r>
          </a:p>
        </p:txBody>
      </p:sp>
    </p:spTree>
    <p:extLst>
      <p:ext uri="{BB962C8B-B14F-4D97-AF65-F5344CB8AC3E}">
        <p14:creationId xmlns:p14="http://schemas.microsoft.com/office/powerpoint/2010/main" val="28414358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1190C20-6377-4794-8C05-A56BA5EE7833}"/>
              </a:ext>
            </a:extLst>
          </p:cNvPr>
          <p:cNvSpPr>
            <a:spLocks noGrp="1"/>
          </p:cNvSpPr>
          <p:nvPr>
            <p:ph sz="half" idx="2"/>
          </p:nvPr>
        </p:nvSpPr>
        <p:spPr/>
        <p:txBody>
          <a:bodyPr>
            <a:normAutofit fontScale="85000" lnSpcReduction="20000"/>
          </a:bodyPr>
          <a:lstStyle/>
          <a:p>
            <a:r>
              <a:rPr lang="en-US" dirty="0"/>
              <a:t>Robert E. Lee named to command of Confederate forces of </a:t>
            </a:r>
            <a:r>
              <a:rPr lang="en-US"/>
              <a:t>Northern Virginia</a:t>
            </a:r>
            <a:endParaRPr lang="en-US" dirty="0"/>
          </a:p>
          <a:p>
            <a:r>
              <a:rPr lang="en-US" dirty="0"/>
              <a:t>Lee attacks McClellan’s forces in the Seven Day’s War</a:t>
            </a:r>
          </a:p>
          <a:p>
            <a:r>
              <a:rPr lang="en-US" dirty="0"/>
              <a:t>Battle of Second Bull Run</a:t>
            </a:r>
          </a:p>
          <a:p>
            <a:r>
              <a:rPr lang="en-US" dirty="0"/>
              <a:t>Battle of Antietam</a:t>
            </a:r>
          </a:p>
          <a:p>
            <a:r>
              <a:rPr lang="en-US" dirty="0"/>
              <a:t>Emancipation Proclamation</a:t>
            </a:r>
          </a:p>
          <a:p>
            <a:r>
              <a:rPr lang="en-US" dirty="0">
                <a:hlinkClick r:id="rId2"/>
              </a:rPr>
              <a:t>www.teacherspayteachers.comLessonPlanReassessingLincolnandtheEmancipationProclamation owned and created by Charles Boone</a:t>
            </a:r>
            <a:endParaRPr lang="en-US" dirty="0"/>
          </a:p>
        </p:txBody>
      </p:sp>
      <p:sp>
        <p:nvSpPr>
          <p:cNvPr id="3" name="Content Placeholder 2">
            <a:extLst>
              <a:ext uri="{FF2B5EF4-FFF2-40B4-BE49-F238E27FC236}">
                <a16:creationId xmlns:a16="http://schemas.microsoft.com/office/drawing/2014/main" id="{5C13C98D-5208-4E9B-955B-BBBF62DB3917}"/>
              </a:ext>
            </a:extLst>
          </p:cNvPr>
          <p:cNvSpPr>
            <a:spLocks noGrp="1"/>
          </p:cNvSpPr>
          <p:nvPr>
            <p:ph sz="half" idx="1"/>
          </p:nvPr>
        </p:nvSpPr>
        <p:spPr/>
        <p:txBody>
          <a:bodyPr>
            <a:normAutofit fontScale="85000" lnSpcReduction="10000"/>
          </a:bodyPr>
          <a:lstStyle/>
          <a:p>
            <a:r>
              <a:rPr lang="en-US" dirty="0"/>
              <a:t>Monitor v. Merrimac</a:t>
            </a:r>
          </a:p>
          <a:p>
            <a:r>
              <a:rPr lang="en-US" dirty="0"/>
              <a:t>US Grant offensive in the West</a:t>
            </a:r>
          </a:p>
          <a:p>
            <a:r>
              <a:rPr lang="en-US" dirty="0"/>
              <a:t>Union army begins Peninsular Campaign</a:t>
            </a:r>
          </a:p>
          <a:p>
            <a:r>
              <a:rPr lang="en-US" dirty="0"/>
              <a:t>Battle of Shiloh</a:t>
            </a:r>
          </a:p>
          <a:p>
            <a:r>
              <a:rPr lang="en-US" dirty="0"/>
              <a:t>President Davis conscripts troops for the first time in the country’s history</a:t>
            </a:r>
          </a:p>
          <a:p>
            <a:r>
              <a:rPr lang="en-US" dirty="0">
                <a:hlinkClick r:id="rId3"/>
              </a:rPr>
              <a:t>www.teacherspayteachers.com </a:t>
            </a:r>
            <a:r>
              <a:rPr lang="en-US" dirty="0" err="1">
                <a:hlinkClick r:id="rId3"/>
              </a:rPr>
              <a:t>BattleofHamptonRoads</a:t>
            </a:r>
            <a:r>
              <a:rPr lang="en-US" dirty="0">
                <a:hlinkClick r:id="rId3"/>
              </a:rPr>
              <a:t> owned and created by Intriguing History</a:t>
            </a:r>
            <a:endParaRPr lang="en-US" dirty="0"/>
          </a:p>
        </p:txBody>
      </p:sp>
      <p:sp>
        <p:nvSpPr>
          <p:cNvPr id="4" name="Title 3">
            <a:extLst>
              <a:ext uri="{FF2B5EF4-FFF2-40B4-BE49-F238E27FC236}">
                <a16:creationId xmlns:a16="http://schemas.microsoft.com/office/drawing/2014/main" id="{FE11EA3B-8442-4F8B-9A7A-678A5219E3E4}"/>
              </a:ext>
            </a:extLst>
          </p:cNvPr>
          <p:cNvSpPr>
            <a:spLocks noGrp="1"/>
          </p:cNvSpPr>
          <p:nvPr>
            <p:ph type="title"/>
          </p:nvPr>
        </p:nvSpPr>
        <p:spPr/>
        <p:txBody>
          <a:bodyPr/>
          <a:lstStyle/>
          <a:p>
            <a:pPr algn="ctr"/>
            <a:r>
              <a:rPr lang="en-US" dirty="0"/>
              <a:t>Major Milestones 1862</a:t>
            </a:r>
          </a:p>
        </p:txBody>
      </p:sp>
    </p:spTree>
    <p:extLst>
      <p:ext uri="{BB962C8B-B14F-4D97-AF65-F5344CB8AC3E}">
        <p14:creationId xmlns:p14="http://schemas.microsoft.com/office/powerpoint/2010/main" val="4096161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D920D35-6F6C-4088-97B3-46607A158FB1}"/>
              </a:ext>
            </a:extLst>
          </p:cNvPr>
          <p:cNvSpPr>
            <a:spLocks noGrp="1"/>
          </p:cNvSpPr>
          <p:nvPr>
            <p:ph sz="half" idx="2"/>
          </p:nvPr>
        </p:nvSpPr>
        <p:spPr/>
        <p:txBody>
          <a:bodyPr>
            <a:normAutofit fontScale="77500" lnSpcReduction="20000"/>
          </a:bodyPr>
          <a:lstStyle/>
          <a:p>
            <a:r>
              <a:rPr lang="en-US" dirty="0"/>
              <a:t>Grant and Sherman begin siege of Vicksburg</a:t>
            </a:r>
          </a:p>
          <a:p>
            <a:r>
              <a:rPr lang="en-US" dirty="0"/>
              <a:t>Pro-Union West Virginia breaks away from Virginia and becomes a state</a:t>
            </a:r>
          </a:p>
          <a:p>
            <a:r>
              <a:rPr lang="en-US" dirty="0"/>
              <a:t>Battle of Gettysburg</a:t>
            </a:r>
          </a:p>
          <a:p>
            <a:r>
              <a:rPr lang="en-US" dirty="0"/>
              <a:t>New York’s Draft Riots</a:t>
            </a:r>
          </a:p>
          <a:p>
            <a:r>
              <a:rPr lang="en-US" dirty="0"/>
              <a:t>Quantrill’s Raiders</a:t>
            </a:r>
          </a:p>
          <a:p>
            <a:r>
              <a:rPr lang="en-US" dirty="0"/>
              <a:t>Gettysburg Address</a:t>
            </a:r>
          </a:p>
          <a:p>
            <a:r>
              <a:rPr lang="en-US" dirty="0"/>
              <a:t>Grant controls Mississippi</a:t>
            </a:r>
          </a:p>
          <a:p>
            <a:r>
              <a:rPr lang="en-US" dirty="0">
                <a:hlinkClick r:id="rId2"/>
              </a:rPr>
              <a:t>www.teacherspayteachers.comThe-Gettysburg-Address-music-video-created and owned by the Bonus Point Band</a:t>
            </a:r>
            <a:endParaRPr lang="en-US" dirty="0"/>
          </a:p>
          <a:p>
            <a:endParaRPr lang="en-US" dirty="0"/>
          </a:p>
        </p:txBody>
      </p:sp>
      <p:sp>
        <p:nvSpPr>
          <p:cNvPr id="3" name="Content Placeholder 2">
            <a:extLst>
              <a:ext uri="{FF2B5EF4-FFF2-40B4-BE49-F238E27FC236}">
                <a16:creationId xmlns:a16="http://schemas.microsoft.com/office/drawing/2014/main" id="{F55F2905-0DE7-4AFA-8DC1-9B887B80A78B}"/>
              </a:ext>
            </a:extLst>
          </p:cNvPr>
          <p:cNvSpPr>
            <a:spLocks noGrp="1"/>
          </p:cNvSpPr>
          <p:nvPr>
            <p:ph sz="half" idx="1"/>
          </p:nvPr>
        </p:nvSpPr>
        <p:spPr/>
        <p:txBody>
          <a:bodyPr>
            <a:normAutofit fontScale="92500" lnSpcReduction="20000"/>
          </a:bodyPr>
          <a:lstStyle/>
          <a:p>
            <a:r>
              <a:rPr lang="en-US" dirty="0"/>
              <a:t>54</a:t>
            </a:r>
            <a:r>
              <a:rPr lang="en-US" baseline="30000" dirty="0"/>
              <a:t>th</a:t>
            </a:r>
            <a:r>
              <a:rPr lang="en-US" dirty="0"/>
              <a:t> Massachusetts first African-American regiment recruited into the war</a:t>
            </a:r>
          </a:p>
          <a:p>
            <a:r>
              <a:rPr lang="en-US" dirty="0"/>
              <a:t>Lincoln signs conscription Act</a:t>
            </a:r>
          </a:p>
          <a:p>
            <a:r>
              <a:rPr lang="en-US" dirty="0"/>
              <a:t>Battle of Chancellorsville</a:t>
            </a:r>
          </a:p>
          <a:p>
            <a:r>
              <a:rPr lang="en-US" dirty="0"/>
              <a:t>Stonewall Jackson accidentally killed by his own men.</a:t>
            </a:r>
          </a:p>
          <a:p>
            <a:r>
              <a:rPr lang="en-US" dirty="0">
                <a:hlinkClick r:id="rId3"/>
              </a:rPr>
              <a:t>www.teacherspayteachers.comBattle-of-Gettysburg created and owned by Hannah Eldridge</a:t>
            </a:r>
            <a:endParaRPr lang="en-US" dirty="0"/>
          </a:p>
        </p:txBody>
      </p:sp>
      <p:sp>
        <p:nvSpPr>
          <p:cNvPr id="4" name="Title 3">
            <a:extLst>
              <a:ext uri="{FF2B5EF4-FFF2-40B4-BE49-F238E27FC236}">
                <a16:creationId xmlns:a16="http://schemas.microsoft.com/office/drawing/2014/main" id="{2929D065-9B64-471F-936F-1D2CA841E87E}"/>
              </a:ext>
            </a:extLst>
          </p:cNvPr>
          <p:cNvSpPr>
            <a:spLocks noGrp="1"/>
          </p:cNvSpPr>
          <p:nvPr>
            <p:ph type="title"/>
          </p:nvPr>
        </p:nvSpPr>
        <p:spPr/>
        <p:txBody>
          <a:bodyPr/>
          <a:lstStyle/>
          <a:p>
            <a:pPr algn="ctr"/>
            <a:r>
              <a:rPr lang="en-US" dirty="0"/>
              <a:t>Major Milestones 1863</a:t>
            </a:r>
          </a:p>
        </p:txBody>
      </p:sp>
    </p:spTree>
    <p:extLst>
      <p:ext uri="{BB962C8B-B14F-4D97-AF65-F5344CB8AC3E}">
        <p14:creationId xmlns:p14="http://schemas.microsoft.com/office/powerpoint/2010/main" val="40566859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89AA2DF-4418-4D89-AA1D-B9BD694CF2C2}"/>
              </a:ext>
            </a:extLst>
          </p:cNvPr>
          <p:cNvSpPr>
            <a:spLocks noGrp="1"/>
          </p:cNvSpPr>
          <p:nvPr>
            <p:ph sz="half" idx="2"/>
          </p:nvPr>
        </p:nvSpPr>
        <p:spPr/>
        <p:txBody>
          <a:bodyPr>
            <a:normAutofit fontScale="92500" lnSpcReduction="10000"/>
          </a:bodyPr>
          <a:lstStyle/>
          <a:p>
            <a:r>
              <a:rPr lang="en-US" dirty="0"/>
              <a:t>Battle of Cold Harbor</a:t>
            </a:r>
          </a:p>
          <a:p>
            <a:r>
              <a:rPr lang="en-US" dirty="0"/>
              <a:t>Grant begins siege of Vicksburg</a:t>
            </a:r>
          </a:p>
          <a:p>
            <a:r>
              <a:rPr lang="en-US" dirty="0"/>
              <a:t>Farragut attacks Alabama :Damn the torpedoes!”</a:t>
            </a:r>
          </a:p>
          <a:p>
            <a:r>
              <a:rPr lang="en-US" dirty="0"/>
              <a:t>Sherman attacks Atlanta</a:t>
            </a:r>
          </a:p>
          <a:p>
            <a:r>
              <a:rPr lang="en-US" dirty="0"/>
              <a:t>Lincoln running for a second term against McClellan</a:t>
            </a:r>
          </a:p>
          <a:p>
            <a:r>
              <a:rPr lang="en-US" dirty="0"/>
              <a:t>Sherman’s March to the Sea</a:t>
            </a:r>
          </a:p>
          <a:p>
            <a:r>
              <a:rPr lang="en-US" dirty="0">
                <a:hlinkClick r:id="rId2"/>
              </a:rPr>
              <a:t>Sherman's March to the Sea</a:t>
            </a:r>
            <a:endParaRPr lang="en-US" dirty="0"/>
          </a:p>
        </p:txBody>
      </p:sp>
      <p:sp>
        <p:nvSpPr>
          <p:cNvPr id="3" name="Content Placeholder 2">
            <a:extLst>
              <a:ext uri="{FF2B5EF4-FFF2-40B4-BE49-F238E27FC236}">
                <a16:creationId xmlns:a16="http://schemas.microsoft.com/office/drawing/2014/main" id="{AD6BB339-EFA6-4112-A024-DACCDB948BD8}"/>
              </a:ext>
            </a:extLst>
          </p:cNvPr>
          <p:cNvSpPr>
            <a:spLocks noGrp="1"/>
          </p:cNvSpPr>
          <p:nvPr>
            <p:ph sz="half" idx="1"/>
          </p:nvPr>
        </p:nvSpPr>
        <p:spPr/>
        <p:txBody>
          <a:bodyPr>
            <a:normAutofit fontScale="92500"/>
          </a:bodyPr>
          <a:lstStyle/>
          <a:p>
            <a:r>
              <a:rPr lang="en-US" dirty="0"/>
              <a:t>Sherman’s Total War</a:t>
            </a:r>
          </a:p>
          <a:p>
            <a:r>
              <a:rPr lang="en-US" dirty="0"/>
              <a:t>Grant named commander of armed forces</a:t>
            </a:r>
          </a:p>
          <a:p>
            <a:r>
              <a:rPr lang="en-US" dirty="0"/>
              <a:t>Grant suspends prisoner of war exchanges</a:t>
            </a:r>
          </a:p>
          <a:p>
            <a:r>
              <a:rPr lang="en-US" dirty="0"/>
              <a:t>Grant begins an assault of Virginia</a:t>
            </a:r>
          </a:p>
          <a:p>
            <a:r>
              <a:rPr lang="en-US" dirty="0"/>
              <a:t>Battle of Spotsylvania</a:t>
            </a:r>
          </a:p>
          <a:p>
            <a:r>
              <a:rPr lang="en-US" dirty="0">
                <a:hlinkClick r:id="rId3"/>
              </a:rPr>
              <a:t>Crash course video Battles of Civil War 8:00</a:t>
            </a:r>
            <a:endParaRPr lang="en-US" dirty="0"/>
          </a:p>
        </p:txBody>
      </p:sp>
      <p:sp>
        <p:nvSpPr>
          <p:cNvPr id="4" name="Title 3">
            <a:extLst>
              <a:ext uri="{FF2B5EF4-FFF2-40B4-BE49-F238E27FC236}">
                <a16:creationId xmlns:a16="http://schemas.microsoft.com/office/drawing/2014/main" id="{04454983-E909-479C-B83E-27D71E300323}"/>
              </a:ext>
            </a:extLst>
          </p:cNvPr>
          <p:cNvSpPr>
            <a:spLocks noGrp="1"/>
          </p:cNvSpPr>
          <p:nvPr>
            <p:ph type="title"/>
          </p:nvPr>
        </p:nvSpPr>
        <p:spPr/>
        <p:txBody>
          <a:bodyPr/>
          <a:lstStyle/>
          <a:p>
            <a:pPr algn="ctr"/>
            <a:r>
              <a:rPr lang="en-US" dirty="0"/>
              <a:t>Major Milestones 1864</a:t>
            </a:r>
          </a:p>
        </p:txBody>
      </p:sp>
    </p:spTree>
    <p:extLst>
      <p:ext uri="{BB962C8B-B14F-4D97-AF65-F5344CB8AC3E}">
        <p14:creationId xmlns:p14="http://schemas.microsoft.com/office/powerpoint/2010/main" val="1936472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17C2C49-25D0-4FBC-842E-09D808B828AE}"/>
              </a:ext>
            </a:extLst>
          </p:cNvPr>
          <p:cNvSpPr>
            <a:spLocks noGrp="1"/>
          </p:cNvSpPr>
          <p:nvPr>
            <p:ph sz="half" idx="2"/>
          </p:nvPr>
        </p:nvSpPr>
        <p:spPr/>
        <p:txBody>
          <a:bodyPr/>
          <a:lstStyle/>
          <a:p>
            <a:r>
              <a:rPr lang="en-US" dirty="0">
                <a:hlinkClick r:id="rId2"/>
              </a:rPr>
              <a:t>Civil War part 2 (12:00)</a:t>
            </a:r>
            <a:endParaRPr lang="en-US" dirty="0"/>
          </a:p>
          <a:p>
            <a:r>
              <a:rPr lang="en-US" dirty="0">
                <a:hlinkClick r:id="rId3"/>
              </a:rPr>
              <a:t>Crash Course Reconstruction (13:00)</a:t>
            </a:r>
            <a:endParaRPr lang="en-US" dirty="0"/>
          </a:p>
          <a:p>
            <a:r>
              <a:rPr lang="en-US" dirty="0"/>
              <a:t>Lincoln assassinated</a:t>
            </a:r>
          </a:p>
          <a:p>
            <a:r>
              <a:rPr lang="en-US" dirty="0">
                <a:hlinkClick r:id="rId4"/>
              </a:rPr>
              <a:t>Brad Meltzer decoded Lincoln Assassination</a:t>
            </a:r>
            <a:endParaRPr lang="en-US" dirty="0"/>
          </a:p>
          <a:p>
            <a:r>
              <a:rPr lang="en-US" dirty="0"/>
              <a:t>Reconstruction begins</a:t>
            </a:r>
          </a:p>
          <a:p>
            <a:r>
              <a:rPr lang="en-US" dirty="0">
                <a:hlinkClick r:id="rId5"/>
              </a:rPr>
              <a:t>Reconstruction UShistory.org</a:t>
            </a:r>
            <a:endParaRPr lang="en-US" dirty="0"/>
          </a:p>
        </p:txBody>
      </p:sp>
      <p:sp>
        <p:nvSpPr>
          <p:cNvPr id="3" name="Content Placeholder 2">
            <a:extLst>
              <a:ext uri="{FF2B5EF4-FFF2-40B4-BE49-F238E27FC236}">
                <a16:creationId xmlns:a16="http://schemas.microsoft.com/office/drawing/2014/main" id="{C876A9A7-51D9-409A-BCFB-0D2B28C8A5FF}"/>
              </a:ext>
            </a:extLst>
          </p:cNvPr>
          <p:cNvSpPr>
            <a:spLocks noGrp="1"/>
          </p:cNvSpPr>
          <p:nvPr>
            <p:ph sz="half" idx="1"/>
          </p:nvPr>
        </p:nvSpPr>
        <p:spPr/>
        <p:txBody>
          <a:bodyPr>
            <a:normAutofit lnSpcReduction="10000"/>
          </a:bodyPr>
          <a:lstStyle/>
          <a:p>
            <a:r>
              <a:rPr lang="en-US" dirty="0"/>
              <a:t>Lee finally put in charge of Confederate forces</a:t>
            </a:r>
          </a:p>
          <a:p>
            <a:r>
              <a:rPr lang="en-US" dirty="0"/>
              <a:t>Sherman makes it to the ocean and turns North</a:t>
            </a:r>
          </a:p>
          <a:p>
            <a:r>
              <a:rPr lang="en-US" dirty="0"/>
              <a:t>Lincoln inaugurated for a second term</a:t>
            </a:r>
          </a:p>
          <a:p>
            <a:r>
              <a:rPr lang="en-US" dirty="0"/>
              <a:t>Lee surrenders to Grant</a:t>
            </a:r>
          </a:p>
          <a:p>
            <a:r>
              <a:rPr lang="en-US" dirty="0"/>
              <a:t>Wilmer McClain</a:t>
            </a:r>
          </a:p>
          <a:p>
            <a:r>
              <a:rPr lang="en-US" dirty="0">
                <a:hlinkClick r:id="rId6"/>
              </a:rPr>
              <a:t>Crash course civil war part 1 12:00</a:t>
            </a:r>
            <a:endParaRPr lang="en-US" dirty="0"/>
          </a:p>
        </p:txBody>
      </p:sp>
      <p:sp>
        <p:nvSpPr>
          <p:cNvPr id="4" name="Title 3">
            <a:extLst>
              <a:ext uri="{FF2B5EF4-FFF2-40B4-BE49-F238E27FC236}">
                <a16:creationId xmlns:a16="http://schemas.microsoft.com/office/drawing/2014/main" id="{D3E4CF92-881A-4127-8D70-54CCC069899D}"/>
              </a:ext>
            </a:extLst>
          </p:cNvPr>
          <p:cNvSpPr>
            <a:spLocks noGrp="1"/>
          </p:cNvSpPr>
          <p:nvPr>
            <p:ph type="title"/>
          </p:nvPr>
        </p:nvSpPr>
        <p:spPr/>
        <p:txBody>
          <a:bodyPr/>
          <a:lstStyle/>
          <a:p>
            <a:pPr algn="ctr"/>
            <a:r>
              <a:rPr lang="en-US" dirty="0"/>
              <a:t>Major Milestones 1864</a:t>
            </a:r>
          </a:p>
        </p:txBody>
      </p:sp>
    </p:spTree>
    <p:extLst>
      <p:ext uri="{BB962C8B-B14F-4D97-AF65-F5344CB8AC3E}">
        <p14:creationId xmlns:p14="http://schemas.microsoft.com/office/powerpoint/2010/main" val="27833426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4ED45C5-C28D-4F62-9DDF-8AFC0370E3B5}"/>
              </a:ext>
            </a:extLst>
          </p:cNvPr>
          <p:cNvSpPr>
            <a:spLocks noGrp="1"/>
          </p:cNvSpPr>
          <p:nvPr>
            <p:ph sz="half" idx="2"/>
          </p:nvPr>
        </p:nvSpPr>
        <p:spPr/>
        <p:txBody>
          <a:bodyPr/>
          <a:lstStyle/>
          <a:p>
            <a:r>
              <a:rPr lang="en-US" dirty="0">
                <a:hlinkClick r:id="rId2"/>
              </a:rPr>
              <a:t>BHP article on slavery</a:t>
            </a:r>
            <a:endParaRPr lang="en-US" dirty="0"/>
          </a:p>
          <a:p>
            <a:r>
              <a:rPr lang="en-US" dirty="0">
                <a:hlinkClick r:id="rId3"/>
              </a:rPr>
              <a:t>https://sheg.stanford.edu/civil-war-reconstruction</a:t>
            </a:r>
            <a:endParaRPr lang="en-US" dirty="0"/>
          </a:p>
          <a:p>
            <a:r>
              <a:rPr lang="en-US">
                <a:hlinkClick r:id="rId4"/>
              </a:rPr>
              <a:t>https://www.khanacademy.org/humanities/us-history/civil-war-era</a:t>
            </a:r>
            <a:endParaRPr lang="en-US" dirty="0"/>
          </a:p>
        </p:txBody>
      </p:sp>
      <p:sp>
        <p:nvSpPr>
          <p:cNvPr id="3" name="Content Placeholder 2">
            <a:extLst>
              <a:ext uri="{FF2B5EF4-FFF2-40B4-BE49-F238E27FC236}">
                <a16:creationId xmlns:a16="http://schemas.microsoft.com/office/drawing/2014/main" id="{DDA66739-6EBE-400D-90CD-A25948945C05}"/>
              </a:ext>
            </a:extLst>
          </p:cNvPr>
          <p:cNvSpPr>
            <a:spLocks noGrp="1"/>
          </p:cNvSpPr>
          <p:nvPr>
            <p:ph sz="half" idx="1"/>
          </p:nvPr>
        </p:nvSpPr>
        <p:spPr/>
        <p:txBody>
          <a:bodyPr/>
          <a:lstStyle/>
          <a:p>
            <a:r>
              <a:rPr lang="en-US" dirty="0">
                <a:hlinkClick r:id="rId5" action="ppaction://hlinkfile"/>
              </a:rPr>
              <a:t>media.rochester.k12.mi.us/download/67637?token=OCaRojCyVwc%3D</a:t>
            </a:r>
            <a:endParaRPr lang="en-US" dirty="0"/>
          </a:p>
          <a:p>
            <a:r>
              <a:rPr lang="en-US" dirty="0">
                <a:hlinkClick r:id="rId6"/>
              </a:rPr>
              <a:t>https://quizlet.com/215649215/pueblo-gardens-7th-grade-civil-war-flash-cards/</a:t>
            </a:r>
            <a:endParaRPr lang="en-US" dirty="0"/>
          </a:p>
        </p:txBody>
      </p:sp>
      <p:sp>
        <p:nvSpPr>
          <p:cNvPr id="4" name="Title 3">
            <a:extLst>
              <a:ext uri="{FF2B5EF4-FFF2-40B4-BE49-F238E27FC236}">
                <a16:creationId xmlns:a16="http://schemas.microsoft.com/office/drawing/2014/main" id="{9A32DA89-9E95-4D73-916D-64EC7375A810}"/>
              </a:ext>
            </a:extLst>
          </p:cNvPr>
          <p:cNvSpPr>
            <a:spLocks noGrp="1"/>
          </p:cNvSpPr>
          <p:nvPr>
            <p:ph type="title"/>
          </p:nvPr>
        </p:nvSpPr>
        <p:spPr/>
        <p:txBody>
          <a:bodyPr/>
          <a:lstStyle/>
          <a:p>
            <a:r>
              <a:rPr lang="en-US" dirty="0"/>
              <a:t>Major Project</a:t>
            </a:r>
          </a:p>
        </p:txBody>
      </p:sp>
    </p:spTree>
    <p:extLst>
      <p:ext uri="{BB962C8B-B14F-4D97-AF65-F5344CB8AC3E}">
        <p14:creationId xmlns:p14="http://schemas.microsoft.com/office/powerpoint/2010/main" val="35102315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p:txBody>
          <a:bodyPr/>
          <a:lstStyle/>
          <a:p>
            <a:pPr lvl="0"/>
            <a:r>
              <a:rPr lang="en-US" dirty="0"/>
              <a:t>Portugal likely started the practice in the early 1400s.</a:t>
            </a:r>
          </a:p>
          <a:p>
            <a:pPr lvl="1"/>
            <a:r>
              <a:rPr lang="en-US" dirty="0"/>
              <a:t>Spain was bringing African slaves to the New World in the 1500s. These slaves were to replace the Native American slaves. </a:t>
            </a:r>
          </a:p>
          <a:p>
            <a:pPr marL="457200" lvl="1" indent="0">
              <a:buNone/>
            </a:pPr>
            <a:endParaRPr lang="en-US" dirty="0"/>
          </a:p>
          <a:p>
            <a:pPr lvl="2"/>
            <a:r>
              <a:rPr lang="en-US" dirty="0"/>
              <a:t>Dutch slavers dropped off 20 African slaves in 1619 in Jamestown.</a:t>
            </a:r>
          </a:p>
          <a:p>
            <a:pPr lvl="3"/>
            <a:r>
              <a:rPr lang="en-US" dirty="0"/>
              <a:t>Bacon’s Rebellion led to an ever increasing use of slaves as opposed t indentured servants.</a:t>
            </a:r>
          </a:p>
          <a:p>
            <a:pPr lvl="3"/>
            <a:endParaRPr lang="en-US" dirty="0"/>
          </a:p>
          <a:p>
            <a:pPr lvl="3"/>
            <a:r>
              <a:rPr lang="en-US" dirty="0">
                <a:hlinkClick r:id="rId3"/>
              </a:rPr>
              <a:t>Bacon's Rebellion HSI unit</a:t>
            </a:r>
            <a:endParaRPr lang="en-US" dirty="0"/>
          </a:p>
          <a:p>
            <a:pPr lvl="3"/>
            <a:r>
              <a:rPr lang="en-US" dirty="0">
                <a:hlinkClick r:id="rId4"/>
              </a:rPr>
              <a:t>Crash course video on slavery 15:00</a:t>
            </a:r>
            <a:endParaRPr lang="en-US" dirty="0"/>
          </a:p>
        </p:txBody>
      </p:sp>
      <p:sp>
        <p:nvSpPr>
          <p:cNvPr id="13" name="Title 12"/>
          <p:cNvSpPr>
            <a:spLocks noGrp="1"/>
          </p:cNvSpPr>
          <p:nvPr>
            <p:ph type="title"/>
          </p:nvPr>
        </p:nvSpPr>
        <p:spPr/>
        <p:txBody>
          <a:bodyPr/>
          <a:lstStyle/>
          <a:p>
            <a:pPr algn="ctr"/>
            <a:r>
              <a:rPr lang="en-US" dirty="0"/>
              <a:t>Slavery in the Americas</a:t>
            </a:r>
          </a:p>
        </p:txBody>
      </p:sp>
      <p:graphicFrame>
        <p:nvGraphicFramePr>
          <p:cNvPr id="2" name="Object 1">
            <a:extLst>
              <a:ext uri="{FF2B5EF4-FFF2-40B4-BE49-F238E27FC236}">
                <a16:creationId xmlns:a16="http://schemas.microsoft.com/office/drawing/2014/main" id="{9A0D5689-D4F3-46E2-85CA-8E9F33CFB644}"/>
              </a:ext>
            </a:extLst>
          </p:cNvPr>
          <p:cNvGraphicFramePr>
            <a:graphicFrameLocks noChangeAspect="1"/>
          </p:cNvGraphicFramePr>
          <p:nvPr>
            <p:extLst>
              <p:ext uri="{D42A27DB-BD31-4B8C-83A1-F6EECF244321}">
                <p14:modId xmlns:p14="http://schemas.microsoft.com/office/powerpoint/2010/main" val="198675831"/>
              </p:ext>
            </p:extLst>
          </p:nvPr>
        </p:nvGraphicFramePr>
        <p:xfrm>
          <a:off x="5638800" y="3041650"/>
          <a:ext cx="914400" cy="771525"/>
        </p:xfrm>
        <a:graphic>
          <a:graphicData uri="http://schemas.openxmlformats.org/presentationml/2006/ole">
            <mc:AlternateContent xmlns:mc="http://schemas.openxmlformats.org/markup-compatibility/2006">
              <mc:Choice xmlns:v="urn:schemas-microsoft-com:vml" Requires="v">
                <p:oleObj spid="_x0000_s1033" name="Document" showAsIcon="1" r:id="rId5" imgW="914400" imgH="771480" progId="Word.Document.12">
                  <p:embed/>
                </p:oleObj>
              </mc:Choice>
              <mc:Fallback>
                <p:oleObj name="Document" showAsIcon="1" r:id="rId5" imgW="914400" imgH="771480" progId="Word.Document.12">
                  <p:embed/>
                  <p:pic>
                    <p:nvPicPr>
                      <p:cNvPr id="0" name=""/>
                      <p:cNvPicPr/>
                      <p:nvPr/>
                    </p:nvPicPr>
                    <p:blipFill>
                      <a:blip r:embed="rId6"/>
                      <a:stretch>
                        <a:fillRect/>
                      </a:stretch>
                    </p:blipFill>
                    <p:spPr>
                      <a:xfrm>
                        <a:off x="5638800" y="3041650"/>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34592950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674301-61CA-4C46-BB46-CC16BCBC1311}"/>
              </a:ext>
            </a:extLst>
          </p:cNvPr>
          <p:cNvSpPr>
            <a:spLocks noGrp="1"/>
          </p:cNvSpPr>
          <p:nvPr>
            <p:ph idx="1"/>
          </p:nvPr>
        </p:nvSpPr>
        <p:spPr/>
        <p:txBody>
          <a:bodyPr/>
          <a:lstStyle/>
          <a:p>
            <a:r>
              <a:rPr lang="en-US" sz="1600" dirty="0"/>
              <a:t>Northwest Ordinance prohibited slavery in any new states created out of the Northwest territories</a:t>
            </a:r>
          </a:p>
          <a:p>
            <a:r>
              <a:rPr lang="en-US" sz="1600" dirty="0"/>
              <a:t>Constitutional Convention:</a:t>
            </a:r>
          </a:p>
          <a:p>
            <a:r>
              <a:rPr lang="en-US" sz="1600" dirty="0"/>
              <a:t>Congress prohibited from taking action against slavery for 20 years. Slaves would count as 3/5 of a person for terms of population count. </a:t>
            </a:r>
          </a:p>
          <a:p>
            <a:r>
              <a:rPr lang="en-US" sz="1600" dirty="0"/>
              <a:t>Missouri Compromise: Maine would enter union as free state; Missouri would enter as slave state; no slavery in any lands north of Missouri’s border</a:t>
            </a:r>
          </a:p>
          <a:p>
            <a:r>
              <a:rPr lang="en-US" sz="1600" dirty="0"/>
              <a:t>Compromise of 1850</a:t>
            </a:r>
          </a:p>
          <a:p>
            <a:r>
              <a:rPr lang="en-US" dirty="0">
                <a:hlinkClick r:id="rId2"/>
              </a:rPr>
              <a:t>Comparing-the-Compromises-of-1820-and-1850- Mr. E owned and created </a:t>
            </a:r>
            <a:r>
              <a:rPr lang="en-US" dirty="0" err="1">
                <a:hlinkClick r:id="rId2"/>
              </a:rPr>
              <a:t>Teacherspayteachers</a:t>
            </a:r>
            <a:endParaRPr lang="en-US" dirty="0"/>
          </a:p>
        </p:txBody>
      </p:sp>
      <p:sp>
        <p:nvSpPr>
          <p:cNvPr id="2" name="Title 1" title="Title and Content Layout with Chart"/>
          <p:cNvSpPr>
            <a:spLocks noGrp="1"/>
          </p:cNvSpPr>
          <p:nvPr>
            <p:ph type="title"/>
          </p:nvPr>
        </p:nvSpPr>
        <p:spPr/>
        <p:txBody>
          <a:bodyPr/>
          <a:lstStyle/>
          <a:p>
            <a:pPr algn="ctr"/>
            <a:r>
              <a:rPr lang="en-US" dirty="0"/>
              <a:t>Compromises</a:t>
            </a:r>
          </a:p>
        </p:txBody>
      </p:sp>
      <p:graphicFrame>
        <p:nvGraphicFramePr>
          <p:cNvPr id="4" name="Table 3">
            <a:extLst>
              <a:ext uri="{FF2B5EF4-FFF2-40B4-BE49-F238E27FC236}">
                <a16:creationId xmlns:a16="http://schemas.microsoft.com/office/drawing/2014/main" id="{BD39E675-6A85-4269-90DF-45D86C346E51}"/>
              </a:ext>
            </a:extLst>
          </p:cNvPr>
          <p:cNvGraphicFramePr>
            <a:graphicFrameLocks noGrp="1"/>
          </p:cNvGraphicFramePr>
          <p:nvPr>
            <p:extLst>
              <p:ext uri="{D42A27DB-BD31-4B8C-83A1-F6EECF244321}">
                <p14:modId xmlns:p14="http://schemas.microsoft.com/office/powerpoint/2010/main" val="2999762562"/>
              </p:ext>
            </p:extLst>
          </p:nvPr>
        </p:nvGraphicFramePr>
        <p:xfrm>
          <a:off x="2211572" y="4933506"/>
          <a:ext cx="8038214" cy="2480310"/>
        </p:xfrm>
        <a:graphic>
          <a:graphicData uri="http://schemas.openxmlformats.org/drawingml/2006/table">
            <a:tbl>
              <a:tblPr/>
              <a:tblGrid>
                <a:gridCol w="4019107">
                  <a:extLst>
                    <a:ext uri="{9D8B030D-6E8A-4147-A177-3AD203B41FA5}">
                      <a16:colId xmlns:a16="http://schemas.microsoft.com/office/drawing/2014/main" val="3028035059"/>
                    </a:ext>
                  </a:extLst>
                </a:gridCol>
                <a:gridCol w="4019107">
                  <a:extLst>
                    <a:ext uri="{9D8B030D-6E8A-4147-A177-3AD203B41FA5}">
                      <a16:colId xmlns:a16="http://schemas.microsoft.com/office/drawing/2014/main" val="400364408"/>
                    </a:ext>
                  </a:extLst>
                </a:gridCol>
              </a:tblGrid>
              <a:tr h="284579">
                <a:tc>
                  <a:txBody>
                    <a:bodyPr/>
                    <a:lstStyle/>
                    <a:p>
                      <a:pPr algn="ctr"/>
                      <a:r>
                        <a:rPr lang="en-US" b="1" dirty="0">
                          <a:effectLst/>
                        </a:rPr>
                        <a:t>North Gets</a:t>
                      </a:r>
                    </a:p>
                  </a:txBody>
                  <a:tcPr marL="28575" marR="28575" marT="28575" marB="285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EE683"/>
                    </a:solidFill>
                  </a:tcPr>
                </a:tc>
                <a:tc>
                  <a:txBody>
                    <a:bodyPr/>
                    <a:lstStyle/>
                    <a:p>
                      <a:pPr algn="ctr"/>
                      <a:r>
                        <a:rPr lang="en-US" b="1">
                          <a:effectLst/>
                        </a:rPr>
                        <a:t>South Gets</a:t>
                      </a:r>
                    </a:p>
                  </a:txBody>
                  <a:tcPr marL="28575" marR="28575" marT="28575" marB="28575"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EE683"/>
                    </a:solidFill>
                  </a:tcPr>
                </a:tc>
                <a:extLst>
                  <a:ext uri="{0D108BD9-81ED-4DB2-BD59-A6C34878D82A}">
                    <a16:rowId xmlns:a16="http://schemas.microsoft.com/office/drawing/2014/main" val="1912083849"/>
                  </a:ext>
                </a:extLst>
              </a:tr>
              <a:tr h="520092">
                <a:tc>
                  <a:txBody>
                    <a:bodyPr/>
                    <a:lstStyle/>
                    <a:p>
                      <a:pPr fontAlgn="t"/>
                      <a:r>
                        <a:rPr lang="en-US" dirty="0">
                          <a:effectLst/>
                        </a:rPr>
                        <a:t>California admitted as a free state</a:t>
                      </a:r>
                    </a:p>
                  </a:txBody>
                  <a:tcPr marL="28575" marR="28575" marT="28575" marB="28575">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FFFFF"/>
                    </a:solidFill>
                  </a:tcPr>
                </a:tc>
                <a:tc>
                  <a:txBody>
                    <a:bodyPr/>
                    <a:lstStyle/>
                    <a:p>
                      <a:pPr fontAlgn="t"/>
                      <a:r>
                        <a:rPr lang="en-US">
                          <a:effectLst/>
                        </a:rPr>
                        <a:t>No slavery restrictions in Utah or New Mexico territories</a:t>
                      </a:r>
                    </a:p>
                  </a:txBody>
                  <a:tcPr marL="28575" marR="28575" marT="28575" marB="28575">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3953255608"/>
                  </a:ext>
                </a:extLst>
              </a:tr>
              <a:tr h="520092">
                <a:tc>
                  <a:txBody>
                    <a:bodyPr/>
                    <a:lstStyle/>
                    <a:p>
                      <a:pPr fontAlgn="t"/>
                      <a:r>
                        <a:rPr lang="en-US" dirty="0">
                          <a:effectLst/>
                        </a:rPr>
                        <a:t>Slave trade prohibited in Washington D.C.</a:t>
                      </a:r>
                    </a:p>
                  </a:txBody>
                  <a:tcPr marL="28575" marR="28575" marT="28575" marB="28575">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FFFFF"/>
                    </a:solidFill>
                  </a:tcPr>
                </a:tc>
                <a:tc>
                  <a:txBody>
                    <a:bodyPr/>
                    <a:lstStyle/>
                    <a:p>
                      <a:pPr fontAlgn="t"/>
                      <a:r>
                        <a:rPr lang="en-US">
                          <a:effectLst/>
                        </a:rPr>
                        <a:t>Slaveholding permitted in Washington D.C.</a:t>
                      </a:r>
                    </a:p>
                  </a:txBody>
                  <a:tcPr marL="28575" marR="28575" marT="28575" marB="28575">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873050680"/>
                  </a:ext>
                </a:extLst>
              </a:tr>
              <a:tr h="520092">
                <a:tc>
                  <a:txBody>
                    <a:bodyPr/>
                    <a:lstStyle/>
                    <a:p>
                      <a:pPr fontAlgn="t"/>
                      <a:r>
                        <a:rPr lang="en-US">
                          <a:effectLst/>
                        </a:rPr>
                        <a:t>Texas loses boundary dispute with New Mexico</a:t>
                      </a:r>
                    </a:p>
                  </a:txBody>
                  <a:tcPr marL="28575" marR="28575" marT="28575" marB="28575">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FFFFF"/>
                    </a:solidFill>
                  </a:tcPr>
                </a:tc>
                <a:tc>
                  <a:txBody>
                    <a:bodyPr/>
                    <a:lstStyle/>
                    <a:p>
                      <a:pPr fontAlgn="t"/>
                      <a:r>
                        <a:rPr lang="en-US">
                          <a:effectLst/>
                        </a:rPr>
                        <a:t>Texas gets $10 million</a:t>
                      </a:r>
                    </a:p>
                  </a:txBody>
                  <a:tcPr marL="28575" marR="28575" marT="28575" marB="28575">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1903694369"/>
                  </a:ext>
                </a:extLst>
              </a:tr>
              <a:tr h="284579">
                <a:tc>
                  <a:txBody>
                    <a:bodyPr/>
                    <a:lstStyle/>
                    <a:p>
                      <a:pPr fontAlgn="t"/>
                      <a:r>
                        <a:rPr lang="en-US">
                          <a:effectLst/>
                        </a:rPr>
                        <a:t> </a:t>
                      </a:r>
                    </a:p>
                  </a:txBody>
                  <a:tcPr marL="28575" marR="28575" marT="28575" marB="28575">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FFFFF"/>
                    </a:solidFill>
                  </a:tcPr>
                </a:tc>
                <a:tc>
                  <a:txBody>
                    <a:bodyPr/>
                    <a:lstStyle/>
                    <a:p>
                      <a:pPr fontAlgn="t"/>
                      <a:r>
                        <a:rPr lang="en-US" dirty="0">
                          <a:effectLst/>
                        </a:rPr>
                        <a:t>Fugitive Slave Law</a:t>
                      </a:r>
                    </a:p>
                  </a:txBody>
                  <a:tcPr marL="28575" marR="28575" marT="28575" marB="28575">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993389200"/>
                  </a:ext>
                </a:extLst>
              </a:tr>
            </a:tbl>
          </a:graphicData>
        </a:graphic>
      </p:graphicFrame>
      <p:sp>
        <p:nvSpPr>
          <p:cNvPr id="5" name="Rectangle 1">
            <a:extLst>
              <a:ext uri="{FF2B5EF4-FFF2-40B4-BE49-F238E27FC236}">
                <a16:creationId xmlns:a16="http://schemas.microsoft.com/office/drawing/2014/main" id="{308EA29F-E125-4BA6-B400-4BB4E73CE29B}"/>
              </a:ext>
            </a:extLst>
          </p:cNvPr>
          <p:cNvSpPr>
            <a:spLocks noChangeArrowheads="1"/>
          </p:cNvSpPr>
          <p:nvPr/>
        </p:nvSpPr>
        <p:spPr bwMode="auto">
          <a:xfrm>
            <a:off x="1219200" y="2400273"/>
            <a:ext cx="184731" cy="1454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114264"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100" b="1" i="0" u="none" strike="noStrike" cap="none" normalizeH="0" baseline="0" dirty="0">
              <a:ln>
                <a:noFill/>
              </a:ln>
              <a:solidFill>
                <a:srgbClr val="214CA4"/>
              </a:solidFill>
              <a:effectLst/>
              <a:latin typeface="Verdan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100" b="1" dirty="0">
              <a:solidFill>
                <a:srgbClr val="214CA4"/>
              </a:solidFill>
              <a:latin typeface="Verdan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100" b="1" i="0" u="none" strike="noStrike" cap="none" normalizeH="0" baseline="0" dirty="0">
              <a:ln>
                <a:noFill/>
              </a:ln>
              <a:solidFill>
                <a:srgbClr val="214CA4"/>
              </a:solidFill>
              <a:effectLst/>
              <a:latin typeface="Verdan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100" b="1" dirty="0">
              <a:solidFill>
                <a:srgbClr val="214CA4"/>
              </a:solidFill>
              <a:latin typeface="Verdan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100" b="1" i="0" u="none" strike="noStrike" cap="none" normalizeH="0" baseline="0" dirty="0">
              <a:ln>
                <a:noFill/>
              </a:ln>
              <a:solidFill>
                <a:srgbClr val="214CA4"/>
              </a:solidFill>
              <a:effectLst/>
              <a:latin typeface="Verdan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100" b="1" dirty="0">
              <a:solidFill>
                <a:srgbClr val="214CA4"/>
              </a:solidFill>
              <a:latin typeface="Verdan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068965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sz="half" idx="2"/>
          </p:nvPr>
        </p:nvSpPr>
        <p:spPr/>
        <p:txBody>
          <a:bodyPr>
            <a:normAutofit fontScale="55000" lnSpcReduction="20000"/>
          </a:bodyPr>
          <a:lstStyle/>
          <a:p>
            <a:r>
              <a:rPr lang="en-US" dirty="0"/>
              <a:t>Denmark Vesey: After one loyal slave told his master about a plot to seize the city of Charlestown, South Carolina and kill all the whites, local authorities exposed the most comprehensive slave plot in the history of the United States.  More than 1,000 free and enslaved blacks intended to be a part of this uprising which was planned for sometime in July 1822. Denmark Vesey, a free black carpenter and Methodist leader, used his position to organize blacks, who were especially angry about the recent decision to suppress their African Church. South Carolina authorities moved swiftly once the plot was uncovered and Vesey and 36 of his co-conspirators were hanged after a dubious trial. Their executions were accompanied by a massive demonstration of support from defiant free and enslaved blacks that required local militia and Federal troops to restore order. BlackPast.org</a:t>
            </a:r>
          </a:p>
        </p:txBody>
      </p:sp>
      <p:sp>
        <p:nvSpPr>
          <p:cNvPr id="5" name="Content Placeholder 4">
            <a:extLst>
              <a:ext uri="{FF2B5EF4-FFF2-40B4-BE49-F238E27FC236}">
                <a16:creationId xmlns:a16="http://schemas.microsoft.com/office/drawing/2014/main" id="{85C6DB88-9E75-422B-BB41-3D16F0D4ED7C}"/>
              </a:ext>
            </a:extLst>
          </p:cNvPr>
          <p:cNvSpPr>
            <a:spLocks noGrp="1"/>
          </p:cNvSpPr>
          <p:nvPr>
            <p:ph sz="half" idx="1"/>
          </p:nvPr>
        </p:nvSpPr>
        <p:spPr/>
        <p:txBody>
          <a:bodyPr>
            <a:normAutofit fontScale="47500" lnSpcReduction="20000"/>
          </a:bodyPr>
          <a:lstStyle/>
          <a:p>
            <a:r>
              <a:rPr lang="en-US" dirty="0"/>
              <a:t>Gabriel Prosser:</a:t>
            </a:r>
          </a:p>
          <a:p>
            <a:r>
              <a:rPr lang="en-US" dirty="0"/>
              <a:t>Gabriel, and a small group of artisan leaders, expected about 1,000 slaves to follow them in a well-coordinated attack upon Richmond that targeted Federalists and merchants who were the most prominent residents of the city.</a:t>
            </a:r>
          </a:p>
          <a:p>
            <a:r>
              <a:rPr lang="en-US" dirty="0"/>
              <a:t>Gabriel expected "the poor white people" as well as "the most redoubtable republicans" to join his cause to create a more democratic republic in Virginia .</a:t>
            </a:r>
          </a:p>
          <a:p>
            <a:r>
              <a:rPr lang="en-US" dirty="0"/>
              <a:t>The assault planned for August 30, 1800, however, never came together. Torrential rain caused confusion and a traitor from within the group warned white authorities of the impending attack. Now many whites began to think that making the system slightly more humane had encouraged black resistance. As a result some of the advantages that slaves like Gabriel possessed were made illegal. For instance, literacy and allowing slaves to "hire out" for work in varied settings became illegal. Similarly, the Virginia legislature attempted to prevent enslaved people from piloting boats, a position from which they could travel too freely and learn about changes in the outside world that threatened white masters. US History.org</a:t>
            </a:r>
          </a:p>
          <a:p>
            <a:endParaRPr lang="en-US" dirty="0"/>
          </a:p>
        </p:txBody>
      </p:sp>
      <p:sp>
        <p:nvSpPr>
          <p:cNvPr id="2" name="Title 1"/>
          <p:cNvSpPr>
            <a:spLocks noGrp="1"/>
          </p:cNvSpPr>
          <p:nvPr>
            <p:ph type="title"/>
          </p:nvPr>
        </p:nvSpPr>
        <p:spPr/>
        <p:txBody>
          <a:bodyPr/>
          <a:lstStyle/>
          <a:p>
            <a:pPr algn="ctr"/>
            <a:r>
              <a:rPr lang="en-US" dirty="0"/>
              <a:t>Slave revolts</a:t>
            </a:r>
          </a:p>
        </p:txBody>
      </p:sp>
    </p:spTree>
    <p:extLst>
      <p:ext uri="{BB962C8B-B14F-4D97-AF65-F5344CB8AC3E}">
        <p14:creationId xmlns:p14="http://schemas.microsoft.com/office/powerpoint/2010/main" val="1802316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84FFE6-1618-463E-A04C-BAE73F6B522C}"/>
              </a:ext>
            </a:extLst>
          </p:cNvPr>
          <p:cNvSpPr>
            <a:spLocks noGrp="1"/>
          </p:cNvSpPr>
          <p:nvPr>
            <p:ph sz="half" idx="2"/>
          </p:nvPr>
        </p:nvSpPr>
        <p:spPr/>
        <p:txBody>
          <a:bodyPr/>
          <a:lstStyle/>
          <a:p>
            <a:r>
              <a:rPr lang="en-US" dirty="0"/>
              <a:t>Slave Codes:</a:t>
            </a:r>
          </a:p>
          <a:p>
            <a:r>
              <a:rPr lang="en-US" dirty="0">
                <a:hlinkClick r:id="rId2"/>
              </a:rPr>
              <a:t>Slave Codes</a:t>
            </a:r>
            <a:endParaRPr lang="en-US" dirty="0"/>
          </a:p>
        </p:txBody>
      </p:sp>
      <p:sp>
        <p:nvSpPr>
          <p:cNvPr id="10" name="Content Placeholder 9"/>
          <p:cNvSpPr>
            <a:spLocks noGrp="1"/>
          </p:cNvSpPr>
          <p:nvPr>
            <p:ph sz="half" idx="1"/>
          </p:nvPr>
        </p:nvSpPr>
        <p:spPr/>
        <p:txBody>
          <a:bodyPr>
            <a:normAutofit fontScale="62500" lnSpcReduction="20000"/>
          </a:bodyPr>
          <a:lstStyle/>
          <a:p>
            <a:r>
              <a:rPr lang="en-US" dirty="0"/>
              <a:t>Nat Turner: N</a:t>
            </a:r>
            <a:r>
              <a:rPr lang="en-US" b="1" cap="all" dirty="0"/>
              <a:t>AT TURNER</a:t>
            </a:r>
            <a:r>
              <a:rPr lang="en-US" dirty="0"/>
              <a:t> was somewhat of a mystic. He frequently was said to have religious visions, and he claimed at times to have spoken with God. In 1831, Turner claimed to be responding to one of these visions and organized about 70 slaves who went from plantation to plantation and murdered about 75 men, women and children. As they continued on their rampage they gathered additional supporters but when their ammunition was exhausted, they were captured. Turner and about 18 of his supporters were hanged. This was even more shocking than any previous uprising. Turner had done what others had not. He actually succeeded in killing a large number of white Southerners. The South responded by increasing slave patrols and tightening their ever more repressive </a:t>
            </a:r>
            <a:r>
              <a:rPr lang="en-US" dirty="0">
                <a:hlinkClick r:id="rId2"/>
              </a:rPr>
              <a:t>slave codes</a:t>
            </a:r>
            <a:r>
              <a:rPr lang="en-US" dirty="0"/>
              <a:t>. Ushistory.org</a:t>
            </a:r>
          </a:p>
        </p:txBody>
      </p:sp>
      <p:sp>
        <p:nvSpPr>
          <p:cNvPr id="2" name="Title 1"/>
          <p:cNvSpPr>
            <a:spLocks noGrp="1"/>
          </p:cNvSpPr>
          <p:nvPr>
            <p:ph type="title"/>
          </p:nvPr>
        </p:nvSpPr>
        <p:spPr/>
        <p:txBody>
          <a:bodyPr/>
          <a:lstStyle/>
          <a:p>
            <a:pPr algn="ctr"/>
            <a:r>
              <a:rPr lang="en-US" dirty="0"/>
              <a:t>Rebellion</a:t>
            </a:r>
          </a:p>
        </p:txBody>
      </p:sp>
    </p:spTree>
    <p:extLst>
      <p:ext uri="{BB962C8B-B14F-4D97-AF65-F5344CB8AC3E}">
        <p14:creationId xmlns:p14="http://schemas.microsoft.com/office/powerpoint/2010/main" val="1632027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3E45889-6E5A-452B-82A3-EFCC44AA4904}"/>
              </a:ext>
            </a:extLst>
          </p:cNvPr>
          <p:cNvSpPr>
            <a:spLocks noGrp="1"/>
          </p:cNvSpPr>
          <p:nvPr>
            <p:ph sz="half" idx="2"/>
          </p:nvPr>
        </p:nvSpPr>
        <p:spPr/>
        <p:txBody>
          <a:bodyPr/>
          <a:lstStyle/>
          <a:p>
            <a:r>
              <a:rPr lang="en-US" dirty="0"/>
              <a:t>Abolitionists: </a:t>
            </a:r>
            <a:r>
              <a:rPr lang="en-US" dirty="0">
                <a:hlinkClick r:id="rId2"/>
              </a:rPr>
              <a:t>Abolitionists</a:t>
            </a:r>
            <a:endParaRPr lang="en-US" dirty="0"/>
          </a:p>
          <a:p>
            <a:endParaRPr lang="en-US" dirty="0"/>
          </a:p>
          <a:p>
            <a:r>
              <a:rPr lang="en-US" dirty="0">
                <a:hlinkClick r:id="rId3"/>
              </a:rPr>
              <a:t>Uncle Tom's Cabin by Professor Voelker</a:t>
            </a:r>
            <a:endParaRPr lang="en-US" dirty="0"/>
          </a:p>
          <a:p>
            <a:endParaRPr lang="en-US" dirty="0"/>
          </a:p>
        </p:txBody>
      </p:sp>
      <p:sp>
        <p:nvSpPr>
          <p:cNvPr id="3" name="Content Placeholder 2">
            <a:extLst>
              <a:ext uri="{FF2B5EF4-FFF2-40B4-BE49-F238E27FC236}">
                <a16:creationId xmlns:a16="http://schemas.microsoft.com/office/drawing/2014/main" id="{E9C65F89-F5E2-4C13-AE43-C29B8D27E820}"/>
              </a:ext>
            </a:extLst>
          </p:cNvPr>
          <p:cNvSpPr>
            <a:spLocks noGrp="1"/>
          </p:cNvSpPr>
          <p:nvPr>
            <p:ph sz="half" idx="1"/>
          </p:nvPr>
        </p:nvSpPr>
        <p:spPr/>
        <p:txBody>
          <a:bodyPr/>
          <a:lstStyle/>
          <a:p>
            <a:r>
              <a:rPr lang="en-US" dirty="0">
                <a:hlinkClick r:id="rId4"/>
              </a:rPr>
              <a:t>Peculiar Institution USHistory.org</a:t>
            </a:r>
            <a:endParaRPr lang="en-US" dirty="0"/>
          </a:p>
        </p:txBody>
      </p:sp>
      <p:sp>
        <p:nvSpPr>
          <p:cNvPr id="4" name="Title 3">
            <a:extLst>
              <a:ext uri="{FF2B5EF4-FFF2-40B4-BE49-F238E27FC236}">
                <a16:creationId xmlns:a16="http://schemas.microsoft.com/office/drawing/2014/main" id="{9B53CD49-7666-4587-96C1-007A7398E877}"/>
              </a:ext>
            </a:extLst>
          </p:cNvPr>
          <p:cNvSpPr>
            <a:spLocks noGrp="1"/>
          </p:cNvSpPr>
          <p:nvPr>
            <p:ph type="title"/>
          </p:nvPr>
        </p:nvSpPr>
        <p:spPr/>
        <p:txBody>
          <a:bodyPr/>
          <a:lstStyle/>
          <a:p>
            <a:pPr algn="ctr"/>
            <a:r>
              <a:rPr lang="en-US" dirty="0"/>
              <a:t>The Peculiar Institution</a:t>
            </a:r>
          </a:p>
        </p:txBody>
      </p:sp>
    </p:spTree>
    <p:extLst>
      <p:ext uri="{BB962C8B-B14F-4D97-AF65-F5344CB8AC3E}">
        <p14:creationId xmlns:p14="http://schemas.microsoft.com/office/powerpoint/2010/main" val="3096831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B2BCA96-24B4-4F09-BDC2-7B82226A601B}"/>
              </a:ext>
            </a:extLst>
          </p:cNvPr>
          <p:cNvSpPr>
            <a:spLocks noGrp="1"/>
          </p:cNvSpPr>
          <p:nvPr>
            <p:ph sz="half" idx="2"/>
          </p:nvPr>
        </p:nvSpPr>
        <p:spPr/>
        <p:txBody>
          <a:bodyPr/>
          <a:lstStyle/>
          <a:p>
            <a:r>
              <a:rPr lang="en-US" dirty="0"/>
              <a:t>Dred Scott:</a:t>
            </a:r>
          </a:p>
          <a:p>
            <a:r>
              <a:rPr lang="en-US" dirty="0">
                <a:hlinkClick r:id="rId2"/>
              </a:rPr>
              <a:t>Dred Scott Supreme Court Case </a:t>
            </a:r>
            <a:r>
              <a:rPr lang="en-US" dirty="0">
                <a:hlinkClick r:id="rId3"/>
              </a:rPr>
              <a:t>www.ushistory.org</a:t>
            </a:r>
            <a:endParaRPr lang="en-US" dirty="0"/>
          </a:p>
          <a:p>
            <a:r>
              <a:rPr lang="en-US" dirty="0"/>
              <a:t>Lincoln/Douglass debates:</a:t>
            </a:r>
          </a:p>
          <a:p>
            <a:r>
              <a:rPr lang="en-US" dirty="0">
                <a:hlinkClick r:id="rId4"/>
              </a:rPr>
              <a:t>Lincoln/Douglass debates www.ushistory.org</a:t>
            </a:r>
            <a:endParaRPr lang="en-US" dirty="0"/>
          </a:p>
        </p:txBody>
      </p:sp>
      <p:sp>
        <p:nvSpPr>
          <p:cNvPr id="3" name="Content Placeholder 2">
            <a:extLst>
              <a:ext uri="{FF2B5EF4-FFF2-40B4-BE49-F238E27FC236}">
                <a16:creationId xmlns:a16="http://schemas.microsoft.com/office/drawing/2014/main" id="{0B2C896E-E07C-4B95-A193-2166BBB42E36}"/>
              </a:ext>
            </a:extLst>
          </p:cNvPr>
          <p:cNvSpPr>
            <a:spLocks noGrp="1"/>
          </p:cNvSpPr>
          <p:nvPr>
            <p:ph sz="half" idx="1"/>
          </p:nvPr>
        </p:nvSpPr>
        <p:spPr/>
        <p:txBody>
          <a:bodyPr/>
          <a:lstStyle/>
          <a:p>
            <a:r>
              <a:rPr lang="en-US" dirty="0"/>
              <a:t>Kansas/Nebraska Act:</a:t>
            </a:r>
          </a:p>
          <a:p>
            <a:r>
              <a:rPr lang="en-US" dirty="0">
                <a:hlinkClick r:id="rId5"/>
              </a:rPr>
              <a:t>Bleeding Kansas USHistory.org</a:t>
            </a:r>
            <a:endParaRPr lang="en-US" dirty="0"/>
          </a:p>
        </p:txBody>
      </p:sp>
      <p:sp>
        <p:nvSpPr>
          <p:cNvPr id="4" name="Title 3">
            <a:extLst>
              <a:ext uri="{FF2B5EF4-FFF2-40B4-BE49-F238E27FC236}">
                <a16:creationId xmlns:a16="http://schemas.microsoft.com/office/drawing/2014/main" id="{E370E253-1C69-4A74-9416-690C623E1963}"/>
              </a:ext>
            </a:extLst>
          </p:cNvPr>
          <p:cNvSpPr>
            <a:spLocks noGrp="1"/>
          </p:cNvSpPr>
          <p:nvPr>
            <p:ph type="title"/>
          </p:nvPr>
        </p:nvSpPr>
        <p:spPr/>
        <p:txBody>
          <a:bodyPr/>
          <a:lstStyle/>
          <a:p>
            <a:pPr algn="ctr"/>
            <a:r>
              <a:rPr lang="en-US" dirty="0"/>
              <a:t>Kansas as hot spot</a:t>
            </a:r>
          </a:p>
        </p:txBody>
      </p:sp>
    </p:spTree>
    <p:extLst>
      <p:ext uri="{BB962C8B-B14F-4D97-AF65-F5344CB8AC3E}">
        <p14:creationId xmlns:p14="http://schemas.microsoft.com/office/powerpoint/2010/main" val="40463290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03168E3-657A-42AB-84B0-59E967D9D42C}"/>
              </a:ext>
            </a:extLst>
          </p:cNvPr>
          <p:cNvSpPr>
            <a:spLocks noGrp="1"/>
          </p:cNvSpPr>
          <p:nvPr>
            <p:ph sz="half" idx="2"/>
          </p:nvPr>
        </p:nvSpPr>
        <p:spPr/>
        <p:txBody>
          <a:bodyPr/>
          <a:lstStyle/>
          <a:p>
            <a:r>
              <a:rPr lang="en-US" dirty="0">
                <a:hlinkClick r:id="rId2"/>
              </a:rPr>
              <a:t>https://www.teacherspayteachers.com/Product/Pre-Civil-War-Abolitionist-John-Brown-DBQ-Document-Analysis-Practice-3165066</a:t>
            </a:r>
            <a:endParaRPr lang="en-US" dirty="0"/>
          </a:p>
        </p:txBody>
      </p:sp>
      <p:sp>
        <p:nvSpPr>
          <p:cNvPr id="3" name="Content Placeholder 2">
            <a:extLst>
              <a:ext uri="{FF2B5EF4-FFF2-40B4-BE49-F238E27FC236}">
                <a16:creationId xmlns:a16="http://schemas.microsoft.com/office/drawing/2014/main" id="{FCE13F87-9A3B-4BB6-B565-BB257827A43D}"/>
              </a:ext>
            </a:extLst>
          </p:cNvPr>
          <p:cNvSpPr>
            <a:spLocks noGrp="1"/>
          </p:cNvSpPr>
          <p:nvPr>
            <p:ph sz="half" idx="1"/>
          </p:nvPr>
        </p:nvSpPr>
        <p:spPr/>
        <p:txBody>
          <a:bodyPr/>
          <a:lstStyle/>
          <a:p>
            <a:r>
              <a:rPr lang="en-US" dirty="0">
                <a:hlinkClick r:id="rId3"/>
              </a:rPr>
              <a:t>John Brown's Raid</a:t>
            </a:r>
            <a:endParaRPr lang="en-US" dirty="0"/>
          </a:p>
        </p:txBody>
      </p:sp>
      <p:sp>
        <p:nvSpPr>
          <p:cNvPr id="4" name="Title 3">
            <a:extLst>
              <a:ext uri="{FF2B5EF4-FFF2-40B4-BE49-F238E27FC236}">
                <a16:creationId xmlns:a16="http://schemas.microsoft.com/office/drawing/2014/main" id="{F67C3BF6-2B79-40B8-AEFB-719541E23C68}"/>
              </a:ext>
            </a:extLst>
          </p:cNvPr>
          <p:cNvSpPr>
            <a:spLocks noGrp="1"/>
          </p:cNvSpPr>
          <p:nvPr>
            <p:ph type="title"/>
          </p:nvPr>
        </p:nvSpPr>
        <p:spPr/>
        <p:txBody>
          <a:bodyPr/>
          <a:lstStyle/>
          <a:p>
            <a:pPr algn="ctr"/>
            <a:r>
              <a:rPr lang="en-US" dirty="0"/>
              <a:t>John Brown’s Raid</a:t>
            </a:r>
          </a:p>
        </p:txBody>
      </p:sp>
    </p:spTree>
    <p:extLst>
      <p:ext uri="{BB962C8B-B14F-4D97-AF65-F5344CB8AC3E}">
        <p14:creationId xmlns:p14="http://schemas.microsoft.com/office/powerpoint/2010/main" val="260644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72482D8-0DD2-48C6-A5F3-2286FA21CE6F}"/>
              </a:ext>
            </a:extLst>
          </p:cNvPr>
          <p:cNvSpPr>
            <a:spLocks noGrp="1"/>
          </p:cNvSpPr>
          <p:nvPr>
            <p:ph sz="half" idx="2"/>
          </p:nvPr>
        </p:nvSpPr>
        <p:spPr/>
        <p:txBody>
          <a:bodyPr>
            <a:normAutofit fontScale="92500" lnSpcReduction="10000"/>
          </a:bodyPr>
          <a:lstStyle/>
          <a:p>
            <a:pPr marL="0" indent="0">
              <a:buNone/>
            </a:pPr>
            <a:r>
              <a:rPr lang="en-US" dirty="0"/>
              <a:t>South felt that Northern industry, politics, and banking were taking over</a:t>
            </a:r>
          </a:p>
          <a:p>
            <a:pPr marL="0" indent="0">
              <a:buNone/>
            </a:pPr>
            <a:r>
              <a:rPr lang="en-US" dirty="0"/>
              <a:t>Fear that Southern way of life was under attack from Northern control</a:t>
            </a:r>
          </a:p>
          <a:p>
            <a:pPr marL="0" indent="0">
              <a:buNone/>
            </a:pPr>
            <a:r>
              <a:rPr lang="en-US" dirty="0"/>
              <a:t>Race-baiting by Southern journalism fanned fears that freed African-Americans would take over</a:t>
            </a:r>
          </a:p>
          <a:p>
            <a:pPr marL="0" indent="0">
              <a:buNone/>
            </a:pPr>
            <a:r>
              <a:rPr lang="en-US" dirty="0">
                <a:hlinkClick r:id="rId2"/>
              </a:rPr>
              <a:t>Crash course lesson on Lincoln's election (15:00)</a:t>
            </a:r>
            <a:endParaRPr lang="en-US" dirty="0"/>
          </a:p>
        </p:txBody>
      </p:sp>
      <p:sp>
        <p:nvSpPr>
          <p:cNvPr id="3" name="Content Placeholder 2">
            <a:extLst>
              <a:ext uri="{FF2B5EF4-FFF2-40B4-BE49-F238E27FC236}">
                <a16:creationId xmlns:a16="http://schemas.microsoft.com/office/drawing/2014/main" id="{D5EB662E-7AB2-4CC4-9A35-4CC623783A3A}"/>
              </a:ext>
            </a:extLst>
          </p:cNvPr>
          <p:cNvSpPr>
            <a:spLocks noGrp="1"/>
          </p:cNvSpPr>
          <p:nvPr>
            <p:ph sz="half" idx="1"/>
          </p:nvPr>
        </p:nvSpPr>
        <p:spPr/>
        <p:txBody>
          <a:bodyPr>
            <a:normAutofit fontScale="92500"/>
          </a:bodyPr>
          <a:lstStyle/>
          <a:p>
            <a:r>
              <a:rPr lang="en-US" dirty="0"/>
              <a:t>South Carolina, led by John C. Calhoun, seceded from the Union followed by 6 other states (Alabama, Florida, Georgia, Louisiana, Mississippi, and Texas</a:t>
            </a:r>
          </a:p>
          <a:p>
            <a:r>
              <a:rPr lang="en-US" dirty="0"/>
              <a:t>Southern militia begin to capture Federal forts.</a:t>
            </a:r>
          </a:p>
          <a:p>
            <a:r>
              <a:rPr lang="en-US" dirty="0">
                <a:hlinkClick r:id="rId3" action="ppaction://hlinkfile"/>
              </a:rPr>
              <a:t>Civil War causes simulation owned by Joanna </a:t>
            </a:r>
            <a:r>
              <a:rPr lang="en-US" dirty="0" err="1">
                <a:hlinkClick r:id="rId3" action="ppaction://hlinkfile"/>
              </a:rPr>
              <a:t>Lewick</a:t>
            </a:r>
            <a:endParaRPr lang="en-US" dirty="0"/>
          </a:p>
        </p:txBody>
      </p:sp>
      <p:sp>
        <p:nvSpPr>
          <p:cNvPr id="4" name="Title 3">
            <a:extLst>
              <a:ext uri="{FF2B5EF4-FFF2-40B4-BE49-F238E27FC236}">
                <a16:creationId xmlns:a16="http://schemas.microsoft.com/office/drawing/2014/main" id="{6E0B31E5-665B-446E-9573-2F30935F1ABB}"/>
              </a:ext>
            </a:extLst>
          </p:cNvPr>
          <p:cNvSpPr>
            <a:spLocks noGrp="1"/>
          </p:cNvSpPr>
          <p:nvPr>
            <p:ph type="title"/>
          </p:nvPr>
        </p:nvSpPr>
        <p:spPr/>
        <p:txBody>
          <a:bodyPr/>
          <a:lstStyle/>
          <a:p>
            <a:pPr algn="ctr"/>
            <a:r>
              <a:rPr lang="en-US" dirty="0"/>
              <a:t>Lincoln elected President</a:t>
            </a:r>
          </a:p>
        </p:txBody>
      </p:sp>
      <p:sp>
        <p:nvSpPr>
          <p:cNvPr id="5" name="TextBox 4">
            <a:extLst>
              <a:ext uri="{FF2B5EF4-FFF2-40B4-BE49-F238E27FC236}">
                <a16:creationId xmlns:a16="http://schemas.microsoft.com/office/drawing/2014/main" id="{17EE59E2-B66E-45BB-B524-5B602D90C813}"/>
              </a:ext>
            </a:extLst>
          </p:cNvPr>
          <p:cNvSpPr txBox="1"/>
          <p:nvPr/>
        </p:nvSpPr>
        <p:spPr>
          <a:xfrm>
            <a:off x="1967023" y="2516004"/>
            <a:ext cx="184731" cy="369332"/>
          </a:xfrm>
          <a:prstGeom prst="rect">
            <a:avLst/>
          </a:prstGeom>
          <a:noFill/>
          <a:ln>
            <a:solidFill>
              <a:schemeClr val="accent4">
                <a:lumMod val="50000"/>
              </a:schemeClr>
            </a:solidFill>
          </a:ln>
        </p:spPr>
        <p:txBody>
          <a:bodyPr wrap="none" rtlCol="0" anchor="ctr" anchorCtr="1">
            <a:spAutoFit/>
          </a:bodyPr>
          <a:lstStyle/>
          <a:p>
            <a:endParaRPr lang="en-US" dirty="0"/>
          </a:p>
        </p:txBody>
      </p:sp>
    </p:spTree>
    <p:extLst>
      <p:ext uri="{BB962C8B-B14F-4D97-AF65-F5344CB8AC3E}">
        <p14:creationId xmlns:p14="http://schemas.microsoft.com/office/powerpoint/2010/main" val="12308934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Whirligig design templat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4">
            <a:shade val="50000"/>
          </a:schemeClr>
        </a:lnRef>
        <a:fillRef idx="1">
          <a:schemeClr val="accent4"/>
        </a:fillRef>
        <a:effectRef idx="0">
          <a:schemeClr val="accent4"/>
        </a:effectRef>
        <a:fontRef idx="minor">
          <a:schemeClr val="lt1"/>
        </a:fontRef>
      </a:style>
    </a:spDef>
    <a:lnDef>
      <a:spPr/>
      <a:bodyPr/>
      <a:lstStyle/>
      <a:style>
        <a:lnRef idx="1">
          <a:schemeClr val="accent4"/>
        </a:lnRef>
        <a:fillRef idx="0">
          <a:schemeClr val="accent4"/>
        </a:fillRef>
        <a:effectRef idx="0">
          <a:schemeClr val="accent4"/>
        </a:effectRef>
        <a:fontRef idx="minor">
          <a:schemeClr val="tx1"/>
        </a:fontRef>
      </a:style>
    </a:lnDef>
    <a:txDef>
      <a:spPr>
        <a:noFill/>
        <a:ln>
          <a:solidFill>
            <a:schemeClr val="accent4">
              <a:lumMod val="50000"/>
            </a:schemeClr>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Whirligig design template" id="{C20C433A-93F8-478B-AC4D-DD4E52A28B92}" vid="{C901235C-D99E-4DA4-B3B6-5E8DC515C8A8}"/>
    </a:ext>
  </a:extLst>
</a:theme>
</file>

<file path=ppt/theme/theme2.xml><?xml version="1.0" encoding="utf-8"?>
<a:theme xmlns:a="http://schemas.openxmlformats.org/drawingml/2006/main" name="Office Them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FF9C49E1-11F2-4EB9-9390-F2D155C1AA2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1220</Words>
  <Application>Microsoft Office PowerPoint</Application>
  <PresentationFormat>Widescreen</PresentationFormat>
  <Paragraphs>153</Paragraphs>
  <Slides>16</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2" baseType="lpstr">
      <vt:lpstr>Arial</vt:lpstr>
      <vt:lpstr>Century Gothic</vt:lpstr>
      <vt:lpstr>Verdana</vt:lpstr>
      <vt:lpstr>Wingdings 3</vt:lpstr>
      <vt:lpstr>Whirligig design template</vt:lpstr>
      <vt:lpstr>Document</vt:lpstr>
      <vt:lpstr>The American Civil War</vt:lpstr>
      <vt:lpstr>Slavery in the Americas</vt:lpstr>
      <vt:lpstr>Compromises</vt:lpstr>
      <vt:lpstr>Slave revolts</vt:lpstr>
      <vt:lpstr>Rebellion</vt:lpstr>
      <vt:lpstr>The Peculiar Institution</vt:lpstr>
      <vt:lpstr>Kansas as hot spot</vt:lpstr>
      <vt:lpstr>John Brown’s Raid</vt:lpstr>
      <vt:lpstr>Lincoln elected President</vt:lpstr>
      <vt:lpstr>Two sides</vt:lpstr>
      <vt:lpstr>Major Milestones 1861</vt:lpstr>
      <vt:lpstr>Major Milestones 1862</vt:lpstr>
      <vt:lpstr>Major Milestones 1863</vt:lpstr>
      <vt:lpstr>Major Milestones 1864</vt:lpstr>
      <vt:lpstr>Major Milestones 1864</vt:lpstr>
      <vt:lpstr>Major Project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2017-07-05T20:35:15Z</dcterms:created>
  <dcterms:modified xsi:type="dcterms:W3CDTF">2017-09-11T06:30:41Z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TC034606169991</vt:lpwstr>
  </property>
</Properties>
</file>