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0"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9/10/2017</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9/10/2017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9/10/2017</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9/10/2017</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9/10/2017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9/10/2017</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9/10/2017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9/10/2017</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9/10/2017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9/10/2017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9/10/2017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9/10/2017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9/10/2017</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prezi.com/ibitrtytwtau/comparing-the-akkadian-and-babylonian-empire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heg.stanford.edu/hammurabis-code" TargetMode="External"/><Relationship Id="rId2" Type="http://schemas.openxmlformats.org/officeDocument/2006/relationships/hyperlink" Target="http://www.phillipmartin.info/hammurabi/hammurabi_teacherpage.ht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www.teacherspayteachers.com/Product/Test-on-Mesopotamia-and-the-Fertile-Crescent-292167" TargetMode="External"/><Relationship Id="rId13" Type="http://schemas.openxmlformats.org/officeDocument/2006/relationships/image" Target="../media/image11.wmf"/><Relationship Id="rId3" Type="http://schemas.openxmlformats.org/officeDocument/2006/relationships/hyperlink" Target="https://quizlet.com/215127368/fertile-crescent-flash-cards/" TargetMode="External"/><Relationship Id="rId7" Type="http://schemas.openxmlformats.org/officeDocument/2006/relationships/hyperlink" Target="https://www.teacherspayteachers.com/FreeDownload/Geography-of-Fertile-Crescent-1198874" TargetMode="Externa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hyperlink" Target="http://www.crystalinks.com/mesopotamia.html" TargetMode="External"/><Relationship Id="rId11" Type="http://schemas.openxmlformats.org/officeDocument/2006/relationships/hyperlink" Target="https://school.bighistoryproject.com/pages/console#media/bee2d333-4e33-485e-bdd7-197f3bc496b0" TargetMode="External"/><Relationship Id="rId5" Type="http://schemas.openxmlformats.org/officeDocument/2006/relationships/hyperlink" Target="http://www.teacheroz.com/rivervalleys.htm" TargetMode="External"/><Relationship Id="rId15" Type="http://schemas.openxmlformats.org/officeDocument/2006/relationships/image" Target="../media/image12.wmf"/><Relationship Id="rId10" Type="http://schemas.openxmlformats.org/officeDocument/2006/relationships/hyperlink" Target="http://www.ancientmesopotamians.com/index.html" TargetMode="External"/><Relationship Id="rId4" Type="http://schemas.openxmlformats.org/officeDocument/2006/relationships/hyperlink" Target="http://www.fsmitha.com/h1/ch01.htm" TargetMode="External"/><Relationship Id="rId9" Type="http://schemas.openxmlformats.org/officeDocument/2006/relationships/hyperlink" Target="https://www.teacherspayteachers.com/Product/Fertile-Crescent-Writing-Task-1254021" TargetMode="External"/><Relationship Id="rId14" Type="http://schemas.openxmlformats.org/officeDocument/2006/relationships/oleObject" Target="../embeddings/oleObject2.bin"/></Relationships>
</file>

<file path=ppt/slides/_rels/slide2.xml.rels><?xml version="1.0" encoding="UTF-8" standalone="yes"?>
<Relationships xmlns="http://schemas.openxmlformats.org/package/2006/relationships"><Relationship Id="rId2" Type="http://schemas.openxmlformats.org/officeDocument/2006/relationships/hyperlink" Target="https://school.bighistoryproject.com/pages/console#units/Unit-7"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school.bighistoryproject.com/pages/console#media/944db76f-d6d2-4166-ade2-78306df87916"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https://az.pbslearningmedia.org/resource/1defac05-7d7e-40c7-bcd2-ebaf22f0f0de/mesopotamia-crash-course-world-history-3/#.WbYXOsiGOM8"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khanacademy.org/humanities/world-history/world-history-beginnings#ancient-mesopotamia" TargetMode="External"/><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5E82E-8606-4EB8-A3C5-7BC349AAA61E}"/>
              </a:ext>
            </a:extLst>
          </p:cNvPr>
          <p:cNvSpPr>
            <a:spLocks noGrp="1"/>
          </p:cNvSpPr>
          <p:nvPr>
            <p:ph type="ctrTitle"/>
          </p:nvPr>
        </p:nvSpPr>
        <p:spPr/>
        <p:txBody>
          <a:bodyPr/>
          <a:lstStyle/>
          <a:p>
            <a:pPr algn="ctr"/>
            <a:r>
              <a:rPr lang="en-US" dirty="0"/>
              <a:t>Fertile Crescent</a:t>
            </a:r>
          </a:p>
        </p:txBody>
      </p:sp>
      <p:sp>
        <p:nvSpPr>
          <p:cNvPr id="3" name="Subtitle 2">
            <a:extLst>
              <a:ext uri="{FF2B5EF4-FFF2-40B4-BE49-F238E27FC236}">
                <a16:creationId xmlns:a16="http://schemas.microsoft.com/office/drawing/2014/main" id="{B9D2A008-9D53-4EA0-AB96-0939C368CA92}"/>
              </a:ext>
            </a:extLst>
          </p:cNvPr>
          <p:cNvSpPr>
            <a:spLocks noGrp="1"/>
          </p:cNvSpPr>
          <p:nvPr>
            <p:ph type="subTitle" idx="1"/>
          </p:nvPr>
        </p:nvSpPr>
        <p:spPr/>
        <p:txBody>
          <a:bodyPr/>
          <a:lstStyle/>
          <a:p>
            <a:pPr algn="ctr"/>
            <a:r>
              <a:rPr lang="en-US" dirty="0"/>
              <a:t>The Land of “Firsts”</a:t>
            </a:r>
          </a:p>
        </p:txBody>
      </p:sp>
    </p:spTree>
    <p:extLst>
      <p:ext uri="{BB962C8B-B14F-4D97-AF65-F5344CB8AC3E}">
        <p14:creationId xmlns:p14="http://schemas.microsoft.com/office/powerpoint/2010/main" val="2362937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4ACF6-09C4-49F7-9749-EFD072B62DB3}"/>
              </a:ext>
            </a:extLst>
          </p:cNvPr>
          <p:cNvSpPr>
            <a:spLocks noGrp="1"/>
          </p:cNvSpPr>
          <p:nvPr>
            <p:ph type="title"/>
          </p:nvPr>
        </p:nvSpPr>
        <p:spPr/>
        <p:txBody>
          <a:bodyPr/>
          <a:lstStyle/>
          <a:p>
            <a:pPr algn="ctr"/>
            <a:r>
              <a:rPr lang="en-US" dirty="0"/>
              <a:t>Invaders from the north</a:t>
            </a:r>
          </a:p>
        </p:txBody>
      </p:sp>
      <p:sp>
        <p:nvSpPr>
          <p:cNvPr id="3" name="Content Placeholder 2">
            <a:extLst>
              <a:ext uri="{FF2B5EF4-FFF2-40B4-BE49-F238E27FC236}">
                <a16:creationId xmlns:a16="http://schemas.microsoft.com/office/drawing/2014/main" id="{796F6BB8-A403-4A34-AC42-1A980E0E1769}"/>
              </a:ext>
            </a:extLst>
          </p:cNvPr>
          <p:cNvSpPr>
            <a:spLocks noGrp="1"/>
          </p:cNvSpPr>
          <p:nvPr>
            <p:ph idx="1"/>
          </p:nvPr>
        </p:nvSpPr>
        <p:spPr/>
        <p:txBody>
          <a:bodyPr/>
          <a:lstStyle/>
          <a:p>
            <a:r>
              <a:rPr lang="en-US" dirty="0"/>
              <a:t>Conflicts between the city-states led to them becoming vulnerable to attack. </a:t>
            </a:r>
          </a:p>
          <a:p>
            <a:r>
              <a:rPr lang="en-US" dirty="0"/>
              <a:t>The king of the Akkadians, Sargon, conquered all of Mesopotamia and set up the world’s first empire. Lasted for 200 years until invaders destroyed it.</a:t>
            </a:r>
          </a:p>
          <a:p>
            <a:pPr lvl="0"/>
            <a:r>
              <a:rPr lang="en-US" dirty="0"/>
              <a:t>The Babylonians led by Hammurabi began another empire. Big center of trade.</a:t>
            </a:r>
          </a:p>
          <a:p>
            <a:pPr lvl="0"/>
            <a:r>
              <a:rPr lang="en-US" dirty="0"/>
              <a:t>Hammurabi’s Code influenced later laws</a:t>
            </a:r>
          </a:p>
          <a:p>
            <a:pPr lvl="0"/>
            <a:r>
              <a:rPr lang="en-US" dirty="0">
                <a:hlinkClick r:id="rId2"/>
              </a:rPr>
              <a:t>Prezi created by Matthew Grace</a:t>
            </a:r>
            <a:endParaRPr lang="en-US" dirty="0"/>
          </a:p>
          <a:p>
            <a:pPr lvl="0"/>
            <a:endParaRPr lang="en-US" dirty="0"/>
          </a:p>
          <a:p>
            <a:endParaRPr lang="en-US" dirty="0"/>
          </a:p>
        </p:txBody>
      </p:sp>
    </p:spTree>
    <p:extLst>
      <p:ext uri="{BB962C8B-B14F-4D97-AF65-F5344CB8AC3E}">
        <p14:creationId xmlns:p14="http://schemas.microsoft.com/office/powerpoint/2010/main" val="2467184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F14C9-FF99-4A76-8870-3D035FFE2BD0}"/>
              </a:ext>
            </a:extLst>
          </p:cNvPr>
          <p:cNvSpPr>
            <a:spLocks noGrp="1"/>
          </p:cNvSpPr>
          <p:nvPr>
            <p:ph type="title"/>
          </p:nvPr>
        </p:nvSpPr>
        <p:spPr/>
        <p:txBody>
          <a:bodyPr/>
          <a:lstStyle/>
          <a:p>
            <a:pPr algn="ctr"/>
            <a:r>
              <a:rPr lang="en-US" dirty="0"/>
              <a:t>Hammurabi’s code activity</a:t>
            </a:r>
            <a:br>
              <a:rPr lang="en-US" dirty="0"/>
            </a:br>
            <a:r>
              <a:rPr lang="en-US" dirty="0"/>
              <a:t>page 22 in text</a:t>
            </a:r>
          </a:p>
        </p:txBody>
      </p:sp>
      <p:sp>
        <p:nvSpPr>
          <p:cNvPr id="3" name="Content Placeholder 2">
            <a:extLst>
              <a:ext uri="{FF2B5EF4-FFF2-40B4-BE49-F238E27FC236}">
                <a16:creationId xmlns:a16="http://schemas.microsoft.com/office/drawing/2014/main" id="{154F137A-9F52-42E3-8C1D-926C41912DA1}"/>
              </a:ext>
            </a:extLst>
          </p:cNvPr>
          <p:cNvSpPr>
            <a:spLocks noGrp="1"/>
          </p:cNvSpPr>
          <p:nvPr>
            <p:ph idx="1"/>
          </p:nvPr>
        </p:nvSpPr>
        <p:spPr/>
        <p:txBody>
          <a:bodyPr>
            <a:normAutofit fontScale="70000" lnSpcReduction="20000"/>
          </a:bodyPr>
          <a:lstStyle/>
          <a:p>
            <a:r>
              <a:rPr lang="en-US" b="1" dirty="0">
                <a:effectLst>
                  <a:outerShdw blurRad="50800" dist="38100" algn="tr" rotWithShape="0">
                    <a:prstClr val="black">
                      <a:alpha val="40000"/>
                    </a:prstClr>
                  </a:outerShdw>
                </a:effectLst>
              </a:rPr>
              <a:t>Code of Hammurabi</a:t>
            </a:r>
            <a:endParaRPr lang="en-US" b="1" dirty="0"/>
          </a:p>
          <a:p>
            <a:r>
              <a:rPr lang="en-US" dirty="0">
                <a:effectLst>
                  <a:outerShdw blurRad="50800" dist="38100" algn="tr" rotWithShape="0">
                    <a:prstClr val="black">
                      <a:alpha val="40000"/>
                    </a:prstClr>
                  </a:outerShdw>
                </a:effectLst>
              </a:rPr>
              <a:t>A house has fallen on and killed its owner because of bad nails and boards.  </a:t>
            </a:r>
            <a:r>
              <a:rPr lang="en-US" b="1" dirty="0">
                <a:effectLst>
                  <a:outerShdw blurRad="50800" dist="38100" algn="tr" rotWithShape="0">
                    <a:prstClr val="black">
                      <a:alpha val="40000"/>
                    </a:prstClr>
                  </a:outerShdw>
                </a:effectLst>
              </a:rPr>
              <a:t>What  should be done to the carpenter who built the house?</a:t>
            </a:r>
            <a:endParaRPr lang="en-US" dirty="0"/>
          </a:p>
          <a:p>
            <a:pPr marL="0" indent="0">
              <a:buNone/>
            </a:pPr>
            <a:r>
              <a:rPr lang="en-US" dirty="0"/>
              <a:t>        </a:t>
            </a:r>
          </a:p>
          <a:p>
            <a:r>
              <a:rPr lang="en-US" dirty="0">
                <a:effectLst>
                  <a:outerShdw blurRad="50800" dist="38100" algn="tr" rotWithShape="0">
                    <a:prstClr val="black">
                      <a:alpha val="40000"/>
                    </a:prstClr>
                  </a:outerShdw>
                </a:effectLst>
              </a:rPr>
              <a:t>  A sister of god (a nun) has entered a bar for a drink.  The bar is known for immoral  behavior and housing criminals.  </a:t>
            </a:r>
            <a:r>
              <a:rPr lang="en-US" b="1" dirty="0">
                <a:effectLst>
                  <a:outerShdw blurRad="50800" dist="38100" algn="tr" rotWithShape="0">
                    <a:prstClr val="black">
                      <a:alpha val="40000"/>
                    </a:prstClr>
                  </a:outerShdw>
                </a:effectLst>
              </a:rPr>
              <a:t>What should happen to the nun?</a:t>
            </a:r>
            <a:endParaRPr lang="en-US" dirty="0"/>
          </a:p>
          <a:p>
            <a:pPr marL="0" indent="0">
              <a:buNone/>
            </a:pPr>
            <a:endParaRPr lang="en-US" dirty="0"/>
          </a:p>
          <a:p>
            <a:r>
              <a:rPr lang="en-US" dirty="0">
                <a:effectLst>
                  <a:outerShdw blurRad="50800" dist="38100" algn="tr" rotWithShape="0">
                    <a:prstClr val="black">
                      <a:alpha val="40000"/>
                    </a:prstClr>
                  </a:outerShdw>
                </a:effectLst>
              </a:rPr>
              <a:t>  A man has taken out large amounts of loans and owes a lot of people money.  </a:t>
            </a:r>
            <a:r>
              <a:rPr lang="en-US" b="1" dirty="0">
                <a:effectLst>
                  <a:outerShdw blurRad="50800" dist="38100" algn="tr" rotWithShape="0">
                    <a:prstClr val="black">
                      <a:alpha val="40000"/>
                    </a:prstClr>
                  </a:outerShdw>
                </a:effectLst>
              </a:rPr>
              <a:t>What should happen to this man if he is unable to pay his debts?</a:t>
            </a:r>
            <a:endParaRPr lang="en-US" dirty="0"/>
          </a:p>
          <a:p>
            <a:endParaRPr lang="en-US" dirty="0"/>
          </a:p>
          <a:p>
            <a:r>
              <a:rPr lang="en-US" dirty="0">
                <a:effectLst>
                  <a:outerShdw blurRad="50800" dist="38100" algn="tr" rotWithShape="0">
                    <a:prstClr val="black">
                      <a:alpha val="40000"/>
                    </a:prstClr>
                  </a:outerShdw>
                </a:effectLst>
              </a:rPr>
              <a:t>   A bar is known for housing criminals and people who rebel against the government.  It has been a problem for years and it has been getting worse.</a:t>
            </a:r>
            <a:r>
              <a:rPr lang="en-US" b="1" dirty="0">
                <a:effectLst>
                  <a:outerShdw blurRad="50800" dist="38100" algn="tr" rotWithShape="0">
                    <a:prstClr val="black">
                      <a:alpha val="40000"/>
                    </a:prstClr>
                  </a:outerShdw>
                </a:effectLst>
              </a:rPr>
              <a:t>  What should happen to a bar owner who cannot get rid of bad characters?</a:t>
            </a:r>
            <a:r>
              <a:rPr lang="en-US" dirty="0">
                <a:effectLst>
                  <a:outerShdw blurRad="50800" dist="38100" algn="tr" rotWithShape="0">
                    <a:prstClr val="black">
                      <a:alpha val="40000"/>
                    </a:prstClr>
                  </a:outerShdw>
                </a:effectLst>
              </a:rPr>
              <a:t> </a:t>
            </a:r>
            <a:endParaRPr lang="en-US" dirty="0"/>
          </a:p>
          <a:p>
            <a:pPr marL="0" indent="0">
              <a:buNone/>
            </a:pPr>
            <a:endParaRPr lang="en-US" dirty="0"/>
          </a:p>
          <a:p>
            <a:r>
              <a:rPr lang="en-US" dirty="0">
                <a:effectLst>
                  <a:outerShdw blurRad="50800" dist="38100" algn="tr" rotWithShape="0">
                    <a:prstClr val="black">
                      <a:alpha val="40000"/>
                    </a:prstClr>
                  </a:outerShdw>
                </a:effectLst>
              </a:rPr>
              <a:t>A wife has been gossiping about her husband.  She has not been doing work around the house, let's her mother take care of the kids, and spends all of the money?  </a:t>
            </a:r>
            <a:r>
              <a:rPr lang="en-US" b="1" dirty="0">
                <a:effectLst>
                  <a:outerShdw blurRad="50800" dist="38100" algn="tr" rotWithShape="0">
                    <a:prstClr val="black">
                      <a:alpha val="40000"/>
                    </a:prstClr>
                  </a:outerShdw>
                </a:effectLst>
              </a:rPr>
              <a:t>What should be done to a woman who ignores her husband and family?</a:t>
            </a:r>
            <a:endParaRPr lang="en-US" dirty="0"/>
          </a:p>
          <a:p>
            <a:endParaRPr lang="en-US" dirty="0"/>
          </a:p>
        </p:txBody>
      </p:sp>
    </p:spTree>
    <p:extLst>
      <p:ext uri="{BB962C8B-B14F-4D97-AF65-F5344CB8AC3E}">
        <p14:creationId xmlns:p14="http://schemas.microsoft.com/office/powerpoint/2010/main" val="4274725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BAAA9-F656-4D7A-AD51-C3E6032A898F}"/>
              </a:ext>
            </a:extLst>
          </p:cNvPr>
          <p:cNvSpPr>
            <a:spLocks noGrp="1"/>
          </p:cNvSpPr>
          <p:nvPr>
            <p:ph type="title"/>
          </p:nvPr>
        </p:nvSpPr>
        <p:spPr/>
        <p:txBody>
          <a:bodyPr/>
          <a:lstStyle/>
          <a:p>
            <a:pPr algn="ctr"/>
            <a:r>
              <a:rPr lang="en-US" dirty="0"/>
              <a:t>Hammurabi’s Code x2</a:t>
            </a:r>
          </a:p>
        </p:txBody>
      </p:sp>
      <p:sp>
        <p:nvSpPr>
          <p:cNvPr id="3" name="Content Placeholder 2">
            <a:extLst>
              <a:ext uri="{FF2B5EF4-FFF2-40B4-BE49-F238E27FC236}">
                <a16:creationId xmlns:a16="http://schemas.microsoft.com/office/drawing/2014/main" id="{97E67FE8-1C08-4449-904F-C5A70D4F2BD6}"/>
              </a:ext>
            </a:extLst>
          </p:cNvPr>
          <p:cNvSpPr>
            <a:spLocks noGrp="1"/>
          </p:cNvSpPr>
          <p:nvPr>
            <p:ph idx="1"/>
          </p:nvPr>
        </p:nvSpPr>
        <p:spPr/>
        <p:txBody>
          <a:bodyPr>
            <a:normAutofit fontScale="77500" lnSpcReduction="20000"/>
          </a:bodyPr>
          <a:lstStyle/>
          <a:p>
            <a:r>
              <a:rPr lang="en-US" dirty="0">
                <a:effectLst>
                  <a:outerShdw blurRad="50800" dist="38100" algn="tr" rotWithShape="0">
                    <a:prstClr val="black">
                      <a:alpha val="40000"/>
                    </a:prstClr>
                  </a:outerShdw>
                </a:effectLst>
              </a:rPr>
              <a:t>A son, born to very poor parents, is given up for adoption by the parents.  The birth parents use the money to work out a better life for themselves.  After twelve years, they decide that they want their son back from his adopted home.  </a:t>
            </a:r>
            <a:r>
              <a:rPr lang="en-US" b="1" dirty="0">
                <a:effectLst>
                  <a:outerShdw blurRad="50800" dist="38100" algn="tr" rotWithShape="0">
                    <a:prstClr val="black">
                      <a:alpha val="40000"/>
                    </a:prstClr>
                  </a:outerShdw>
                </a:effectLst>
              </a:rPr>
              <a:t>What should be done if the son is adopted and the birth parents want him back?</a:t>
            </a:r>
          </a:p>
          <a:p>
            <a:endParaRPr lang="en-US" dirty="0"/>
          </a:p>
          <a:p>
            <a:r>
              <a:rPr lang="en-US" dirty="0">
                <a:effectLst>
                  <a:outerShdw blurRad="50800" dist="38100" algn="tr" rotWithShape="0">
                    <a:prstClr val="black">
                      <a:alpha val="40000"/>
                    </a:prstClr>
                  </a:outerShdw>
                </a:effectLst>
              </a:rPr>
              <a:t> Like all children and parents, fights occur.  Most are nonviolent, with words being thrown around like punches.  In traditional society, son is to honor the father no matter what is said.  If the fight does get violent, it is the son's job to be submissive and stop.  </a:t>
            </a:r>
            <a:r>
              <a:rPr lang="en-US" b="1" dirty="0">
                <a:effectLst>
                  <a:outerShdw blurRad="50800" dist="38100" algn="tr" rotWithShape="0">
                    <a:prstClr val="black">
                      <a:alpha val="40000"/>
                    </a:prstClr>
                  </a:outerShdw>
                </a:effectLst>
              </a:rPr>
              <a:t>However, what should happen to a boy who strikes his father first?</a:t>
            </a:r>
            <a:endParaRPr lang="en-US" dirty="0"/>
          </a:p>
          <a:p>
            <a:pPr marL="0" indent="0">
              <a:buNone/>
            </a:pPr>
            <a:endParaRPr lang="en-US" dirty="0">
              <a:effectLst>
                <a:outerShdw blurRad="50800" dist="38100" algn="tr" rotWithShape="0">
                  <a:prstClr val="black">
                    <a:alpha val="40000"/>
                  </a:prstClr>
                </a:outerShdw>
              </a:effectLst>
            </a:endParaRPr>
          </a:p>
          <a:p>
            <a:r>
              <a:rPr lang="en-US" dirty="0">
                <a:effectLst>
                  <a:outerShdw blurRad="50800" dist="38100" algn="tr" rotWithShape="0">
                    <a:prstClr val="black">
                      <a:alpha val="40000"/>
                    </a:prstClr>
                  </a:outerShdw>
                </a:effectLst>
              </a:rPr>
              <a:t>One man accuses another of stealing a small amount of money.  There is not a lot of </a:t>
            </a:r>
            <a:endParaRPr lang="en-US" dirty="0"/>
          </a:p>
          <a:p>
            <a:pPr marL="0" indent="0">
              <a:buNone/>
            </a:pPr>
            <a:r>
              <a:rPr lang="en-US" dirty="0">
                <a:effectLst>
                  <a:outerShdw blurRad="50800" dist="38100" algn="tr" rotWithShape="0">
                    <a:prstClr val="black">
                      <a:alpha val="40000"/>
                    </a:prstClr>
                  </a:outerShdw>
                </a:effectLst>
              </a:rPr>
              <a:t>proof one way or another.  </a:t>
            </a:r>
            <a:r>
              <a:rPr lang="en-US" b="1" dirty="0">
                <a:effectLst>
                  <a:outerShdw blurRad="50800" dist="38100" algn="tr" rotWithShape="0">
                    <a:prstClr val="black">
                      <a:alpha val="40000"/>
                    </a:prstClr>
                  </a:outerShdw>
                </a:effectLst>
              </a:rPr>
              <a:t>How is the truth going to be determined when one man </a:t>
            </a:r>
            <a:endParaRPr lang="en-US" dirty="0"/>
          </a:p>
          <a:p>
            <a:pPr marL="0" indent="0">
              <a:buNone/>
            </a:pPr>
            <a:r>
              <a:rPr lang="en-US" b="1" dirty="0">
                <a:effectLst>
                  <a:outerShdw blurRad="50800" dist="38100" algn="tr" rotWithShape="0">
                    <a:prstClr val="black">
                      <a:alpha val="40000"/>
                    </a:prstClr>
                  </a:outerShdw>
                </a:effectLst>
              </a:rPr>
              <a:t>accuses another?</a:t>
            </a:r>
          </a:p>
          <a:p>
            <a:pPr marL="0" indent="0">
              <a:buNone/>
            </a:pPr>
            <a:r>
              <a:rPr lang="en-US" dirty="0">
                <a:hlinkClick r:id="rId2"/>
              </a:rPr>
              <a:t>http://www.phillipmartin.info/hammurabi/hammurabi_teacherpage.htm</a:t>
            </a:r>
            <a:endParaRPr lang="en-US" dirty="0"/>
          </a:p>
          <a:p>
            <a:pPr marL="0" indent="0">
              <a:buNone/>
            </a:pPr>
            <a:r>
              <a:rPr lang="en-US" dirty="0">
                <a:hlinkClick r:id="rId3"/>
              </a:rPr>
              <a:t>https://sheg.stanford.edu/hammurabis-code</a:t>
            </a:r>
            <a:endParaRPr lang="en-US" dirty="0"/>
          </a:p>
          <a:p>
            <a:endParaRPr lang="en-US" dirty="0"/>
          </a:p>
        </p:txBody>
      </p:sp>
    </p:spTree>
    <p:extLst>
      <p:ext uri="{BB962C8B-B14F-4D97-AF65-F5344CB8AC3E}">
        <p14:creationId xmlns:p14="http://schemas.microsoft.com/office/powerpoint/2010/main" val="2909847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17DD0-6287-4BC6-8747-3558A737BD5F}"/>
              </a:ext>
            </a:extLst>
          </p:cNvPr>
          <p:cNvSpPr>
            <a:spLocks noGrp="1"/>
          </p:cNvSpPr>
          <p:nvPr>
            <p:ph type="title"/>
          </p:nvPr>
        </p:nvSpPr>
        <p:spPr/>
        <p:txBody>
          <a:bodyPr/>
          <a:lstStyle/>
          <a:p>
            <a:pPr algn="ctr"/>
            <a:r>
              <a:rPr lang="en-US" dirty="0" err="1"/>
              <a:t>assyrians</a:t>
            </a:r>
            <a:endParaRPr lang="en-US" dirty="0"/>
          </a:p>
        </p:txBody>
      </p:sp>
      <p:sp>
        <p:nvSpPr>
          <p:cNvPr id="3" name="Content Placeholder 2">
            <a:extLst>
              <a:ext uri="{FF2B5EF4-FFF2-40B4-BE49-F238E27FC236}">
                <a16:creationId xmlns:a16="http://schemas.microsoft.com/office/drawing/2014/main" id="{CB5501F9-D9FA-47B7-A43C-53B8FDF232D4}"/>
              </a:ext>
            </a:extLst>
          </p:cNvPr>
          <p:cNvSpPr>
            <a:spLocks noGrp="1"/>
          </p:cNvSpPr>
          <p:nvPr>
            <p:ph idx="1"/>
          </p:nvPr>
        </p:nvSpPr>
        <p:spPr/>
        <p:txBody>
          <a:bodyPr/>
          <a:lstStyle/>
          <a:p>
            <a:pPr lvl="0"/>
            <a:r>
              <a:rPr lang="en-US" dirty="0"/>
              <a:t>1,000 years after Hammurabi</a:t>
            </a:r>
          </a:p>
          <a:p>
            <a:pPr lvl="0"/>
            <a:r>
              <a:rPr lang="en-US" dirty="0"/>
              <a:t>Lived near fertile land so created huge army to defend it; well-organized with foot soldiers armed with spears and daggers, others with bows, chariot riders and cavalry</a:t>
            </a:r>
          </a:p>
          <a:p>
            <a:pPr lvl="0"/>
            <a:r>
              <a:rPr lang="en-US" dirty="0"/>
              <a:t>They were the first to use iron weapons; iron is normally too soft as a material of war but the Hittites developed a way to make the iron more durable and taught the Assyrians.</a:t>
            </a:r>
          </a:p>
          <a:p>
            <a:pPr lvl="0"/>
            <a:r>
              <a:rPr lang="en-US" dirty="0"/>
              <a:t>To attack cities, they tunneled under walls or climbed over them on ladders; used tree trunks as battering rams</a:t>
            </a:r>
          </a:p>
          <a:p>
            <a:endParaRPr lang="en-US" dirty="0"/>
          </a:p>
        </p:txBody>
      </p:sp>
      <p:pic>
        <p:nvPicPr>
          <p:cNvPr id="6" name="Picture 5" descr="A picture containing thing&#10;&#10;Description generated with high confidence">
            <a:extLst>
              <a:ext uri="{FF2B5EF4-FFF2-40B4-BE49-F238E27FC236}">
                <a16:creationId xmlns:a16="http://schemas.microsoft.com/office/drawing/2014/main" id="{3F503765-5ADD-4970-A90C-56B2D2CB3DF1}"/>
              </a:ext>
            </a:extLst>
          </p:cNvPr>
          <p:cNvPicPr>
            <a:picLocks noChangeAspect="1"/>
          </p:cNvPicPr>
          <p:nvPr/>
        </p:nvPicPr>
        <p:blipFill>
          <a:blip r:embed="rId2"/>
          <a:stretch>
            <a:fillRect/>
          </a:stretch>
        </p:blipFill>
        <p:spPr>
          <a:xfrm>
            <a:off x="7963343" y="5170081"/>
            <a:ext cx="2857500" cy="1600200"/>
          </a:xfrm>
          <a:prstGeom prst="rect">
            <a:avLst/>
          </a:prstGeom>
        </p:spPr>
      </p:pic>
      <p:pic>
        <p:nvPicPr>
          <p:cNvPr id="8" name="Picture 7" descr="A close up of a sign&#10;&#10;Description generated with high confidence">
            <a:extLst>
              <a:ext uri="{FF2B5EF4-FFF2-40B4-BE49-F238E27FC236}">
                <a16:creationId xmlns:a16="http://schemas.microsoft.com/office/drawing/2014/main" id="{9D2F7CDE-22EC-476E-AF17-8CB8D600516A}"/>
              </a:ext>
            </a:extLst>
          </p:cNvPr>
          <p:cNvPicPr>
            <a:picLocks noChangeAspect="1"/>
          </p:cNvPicPr>
          <p:nvPr/>
        </p:nvPicPr>
        <p:blipFill>
          <a:blip r:embed="rId3"/>
          <a:stretch>
            <a:fillRect/>
          </a:stretch>
        </p:blipFill>
        <p:spPr>
          <a:xfrm>
            <a:off x="8984607" y="842864"/>
            <a:ext cx="2857500" cy="1600200"/>
          </a:xfrm>
          <a:prstGeom prst="rect">
            <a:avLst/>
          </a:prstGeom>
        </p:spPr>
      </p:pic>
    </p:spTree>
    <p:extLst>
      <p:ext uri="{BB962C8B-B14F-4D97-AF65-F5344CB8AC3E}">
        <p14:creationId xmlns:p14="http://schemas.microsoft.com/office/powerpoint/2010/main" val="7559492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43677-C7E6-47DF-9A25-C720883CCF41}"/>
              </a:ext>
            </a:extLst>
          </p:cNvPr>
          <p:cNvSpPr>
            <a:spLocks noGrp="1"/>
          </p:cNvSpPr>
          <p:nvPr>
            <p:ph type="title"/>
          </p:nvPr>
        </p:nvSpPr>
        <p:spPr/>
        <p:txBody>
          <a:bodyPr/>
          <a:lstStyle/>
          <a:p>
            <a:pPr algn="ctr"/>
            <a:r>
              <a:rPr lang="en-US" dirty="0" err="1"/>
              <a:t>chaldeans</a:t>
            </a:r>
            <a:endParaRPr lang="en-US" dirty="0"/>
          </a:p>
        </p:txBody>
      </p:sp>
      <p:sp>
        <p:nvSpPr>
          <p:cNvPr id="3" name="Content Placeholder 2">
            <a:extLst>
              <a:ext uri="{FF2B5EF4-FFF2-40B4-BE49-F238E27FC236}">
                <a16:creationId xmlns:a16="http://schemas.microsoft.com/office/drawing/2014/main" id="{27CC5766-2F36-4330-B928-53D1509F08A0}"/>
              </a:ext>
            </a:extLst>
          </p:cNvPr>
          <p:cNvSpPr>
            <a:spLocks noGrp="1"/>
          </p:cNvSpPr>
          <p:nvPr>
            <p:ph idx="1"/>
          </p:nvPr>
        </p:nvSpPr>
        <p:spPr/>
        <p:txBody>
          <a:bodyPr/>
          <a:lstStyle/>
          <a:p>
            <a:pPr lvl="0"/>
            <a:r>
              <a:rPr lang="en-US" dirty="0"/>
              <a:t>Led by King Nebuchadnezzar</a:t>
            </a:r>
          </a:p>
          <a:p>
            <a:pPr lvl="0"/>
            <a:r>
              <a:rPr lang="en-US" dirty="0"/>
              <a:t>Descended from Babylonians and rebuilt Babylon which became world’s largest and richest city</a:t>
            </a:r>
          </a:p>
          <a:p>
            <a:pPr lvl="0"/>
            <a:r>
              <a:rPr lang="en-US" dirty="0"/>
              <a:t>Hanging Gardens built for king’s wife who missed mountains and plants of her homeland</a:t>
            </a:r>
          </a:p>
          <a:p>
            <a:pPr lvl="0"/>
            <a:r>
              <a:rPr lang="en-US" dirty="0"/>
              <a:t>Made first sun dial</a:t>
            </a:r>
          </a:p>
          <a:p>
            <a:pPr lvl="0"/>
            <a:r>
              <a:rPr lang="en-US" dirty="0"/>
              <a:t>First to have seven-day week</a:t>
            </a:r>
          </a:p>
          <a:p>
            <a:pPr lvl="0"/>
            <a:r>
              <a:rPr lang="en-US" dirty="0"/>
              <a:t>Conquered by Persians</a:t>
            </a:r>
          </a:p>
          <a:p>
            <a:pPr marL="0" indent="0">
              <a:buNone/>
            </a:pPr>
            <a:endParaRPr lang="en-US" dirty="0"/>
          </a:p>
          <a:p>
            <a:pPr marL="0" indent="0">
              <a:buNone/>
            </a:pPr>
            <a:endParaRPr lang="en-US" dirty="0"/>
          </a:p>
          <a:p>
            <a:endParaRPr lang="en-US" dirty="0"/>
          </a:p>
        </p:txBody>
      </p:sp>
      <p:pic>
        <p:nvPicPr>
          <p:cNvPr id="5" name="Picture 4" descr="A close up of a flower garden&#10;&#10;Description generated with very high confidence">
            <a:extLst>
              <a:ext uri="{FF2B5EF4-FFF2-40B4-BE49-F238E27FC236}">
                <a16:creationId xmlns:a16="http://schemas.microsoft.com/office/drawing/2014/main" id="{6650C34E-E5E9-473E-B30B-3C89A7EC89D7}"/>
              </a:ext>
            </a:extLst>
          </p:cNvPr>
          <p:cNvPicPr>
            <a:picLocks noChangeAspect="1"/>
          </p:cNvPicPr>
          <p:nvPr/>
        </p:nvPicPr>
        <p:blipFill>
          <a:blip r:embed="rId2"/>
          <a:stretch>
            <a:fillRect/>
          </a:stretch>
        </p:blipFill>
        <p:spPr>
          <a:xfrm>
            <a:off x="7200900" y="4206622"/>
            <a:ext cx="2743200" cy="1666875"/>
          </a:xfrm>
          <a:prstGeom prst="rect">
            <a:avLst/>
          </a:prstGeom>
        </p:spPr>
      </p:pic>
    </p:spTree>
    <p:extLst>
      <p:ext uri="{BB962C8B-B14F-4D97-AF65-F5344CB8AC3E}">
        <p14:creationId xmlns:p14="http://schemas.microsoft.com/office/powerpoint/2010/main" val="2522187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D7C5A8-8C0E-4245-9E0D-31D64F664BAF}"/>
              </a:ext>
            </a:extLst>
          </p:cNvPr>
          <p:cNvSpPr>
            <a:spLocks noGrp="1"/>
          </p:cNvSpPr>
          <p:nvPr>
            <p:ph type="title"/>
          </p:nvPr>
        </p:nvSpPr>
        <p:spPr/>
        <p:txBody>
          <a:bodyPr/>
          <a:lstStyle/>
          <a:p>
            <a:pPr algn="ctr"/>
            <a:r>
              <a:rPr lang="en-US" dirty="0"/>
              <a:t>Homework and Review</a:t>
            </a:r>
          </a:p>
        </p:txBody>
      </p:sp>
      <p:sp>
        <p:nvSpPr>
          <p:cNvPr id="3" name="Content Placeholder 2">
            <a:extLst>
              <a:ext uri="{FF2B5EF4-FFF2-40B4-BE49-F238E27FC236}">
                <a16:creationId xmlns:a16="http://schemas.microsoft.com/office/drawing/2014/main" id="{1169099A-2CCE-4CE4-B6B1-E6218092EBCC}"/>
              </a:ext>
            </a:extLst>
          </p:cNvPr>
          <p:cNvSpPr>
            <a:spLocks noGrp="1"/>
          </p:cNvSpPr>
          <p:nvPr>
            <p:ph idx="1"/>
          </p:nvPr>
        </p:nvSpPr>
        <p:spPr/>
        <p:txBody>
          <a:bodyPr>
            <a:normAutofit lnSpcReduction="10000"/>
          </a:bodyPr>
          <a:lstStyle/>
          <a:p>
            <a:r>
              <a:rPr lang="en-US" dirty="0">
                <a:hlinkClick r:id="rId3"/>
              </a:rPr>
              <a:t>Fertile Crescent Quizlet</a:t>
            </a:r>
            <a:endParaRPr lang="en-US" dirty="0"/>
          </a:p>
          <a:p>
            <a:r>
              <a:rPr lang="en-US" dirty="0">
                <a:hlinkClick r:id="rId4"/>
              </a:rPr>
              <a:t>Sumerians info</a:t>
            </a:r>
            <a:endParaRPr lang="en-US" dirty="0"/>
          </a:p>
          <a:p>
            <a:r>
              <a:rPr lang="en-US" dirty="0">
                <a:hlinkClick r:id="rId5"/>
              </a:rPr>
              <a:t>Ancient River Valley civilizations</a:t>
            </a:r>
            <a:endParaRPr lang="en-US" dirty="0"/>
          </a:p>
          <a:p>
            <a:r>
              <a:rPr lang="en-US" dirty="0">
                <a:hlinkClick r:id="rId6"/>
              </a:rPr>
              <a:t>Mesopotamia specific</a:t>
            </a:r>
            <a:endParaRPr lang="en-US" dirty="0"/>
          </a:p>
          <a:p>
            <a:r>
              <a:rPr lang="en-US" dirty="0">
                <a:hlinkClick r:id="rId7"/>
              </a:rPr>
              <a:t>Geography of Fertile Crescent ppt owned and created by Adam Elroy</a:t>
            </a:r>
            <a:endParaRPr lang="en-US" dirty="0"/>
          </a:p>
          <a:p>
            <a:r>
              <a:rPr lang="en-US" dirty="0">
                <a:hlinkClick r:id="rId8"/>
              </a:rPr>
              <a:t>Fertile Crescent test owned and created by Melanie Salter</a:t>
            </a:r>
            <a:endParaRPr lang="en-US" dirty="0"/>
          </a:p>
          <a:p>
            <a:r>
              <a:rPr lang="en-US" dirty="0">
                <a:hlinkClick r:id="rId9"/>
              </a:rPr>
              <a:t>Fertile Crescent writing project owned and created by Amy Smith</a:t>
            </a:r>
            <a:endParaRPr lang="en-US" dirty="0"/>
          </a:p>
          <a:p>
            <a:r>
              <a:rPr lang="en-US" dirty="0">
                <a:hlinkClick r:id="rId10"/>
              </a:rPr>
              <a:t>Ancient Mesopotamia popular culture</a:t>
            </a:r>
            <a:endParaRPr lang="en-US" dirty="0"/>
          </a:p>
          <a:p>
            <a:r>
              <a:rPr lang="en-US" dirty="0">
                <a:hlinkClick r:id="rId11"/>
              </a:rPr>
              <a:t>BHP activity on social power and burial rites</a:t>
            </a:r>
            <a:r>
              <a:rPr lang="en-US" dirty="0"/>
              <a:t> (connect to </a:t>
            </a:r>
            <a:r>
              <a:rPr lang="en-US"/>
              <a:t>Crash Course lesson 1.2.1</a:t>
            </a:r>
            <a:endParaRPr lang="en-US" dirty="0"/>
          </a:p>
          <a:p>
            <a:endParaRPr lang="en-US" dirty="0"/>
          </a:p>
        </p:txBody>
      </p:sp>
      <p:graphicFrame>
        <p:nvGraphicFramePr>
          <p:cNvPr id="9" name="Object 8">
            <a:extLst>
              <a:ext uri="{FF2B5EF4-FFF2-40B4-BE49-F238E27FC236}">
                <a16:creationId xmlns:a16="http://schemas.microsoft.com/office/drawing/2014/main" id="{5E1635D3-A0B7-40F3-96B9-76A6BBDA2625}"/>
              </a:ext>
            </a:extLst>
          </p:cNvPr>
          <p:cNvGraphicFramePr>
            <a:graphicFrameLocks noChangeAspect="1"/>
          </p:cNvGraphicFramePr>
          <p:nvPr>
            <p:extLst>
              <p:ext uri="{D42A27DB-BD31-4B8C-83A1-F6EECF244321}">
                <p14:modId xmlns:p14="http://schemas.microsoft.com/office/powerpoint/2010/main" val="3863887066"/>
              </p:ext>
            </p:extLst>
          </p:nvPr>
        </p:nvGraphicFramePr>
        <p:xfrm>
          <a:off x="8391525" y="3041650"/>
          <a:ext cx="914400" cy="771525"/>
        </p:xfrm>
        <a:graphic>
          <a:graphicData uri="http://schemas.openxmlformats.org/presentationml/2006/ole">
            <mc:AlternateContent xmlns:mc="http://schemas.openxmlformats.org/markup-compatibility/2006">
              <mc:Choice xmlns:v="urn:schemas-microsoft-com:vml" Requires="v">
                <p:oleObj spid="_x0000_s1042" name="Document" showAsIcon="1" r:id="rId12" imgW="914400" imgH="771480" progId="Word.Document.12">
                  <p:embed/>
                </p:oleObj>
              </mc:Choice>
              <mc:Fallback>
                <p:oleObj name="Document" showAsIcon="1" r:id="rId12" imgW="914400" imgH="771480" progId="Word.Document.12">
                  <p:embed/>
                  <p:pic>
                    <p:nvPicPr>
                      <p:cNvPr id="9" name="Object 8">
                        <a:extLst>
                          <a:ext uri="{FF2B5EF4-FFF2-40B4-BE49-F238E27FC236}">
                            <a16:creationId xmlns:a16="http://schemas.microsoft.com/office/drawing/2014/main" id="{5E1635D3-A0B7-40F3-96B9-76A6BBDA2625}"/>
                          </a:ext>
                        </a:extLst>
                      </p:cNvPr>
                      <p:cNvPicPr/>
                      <p:nvPr/>
                    </p:nvPicPr>
                    <p:blipFill>
                      <a:blip r:embed="rId13"/>
                      <a:stretch>
                        <a:fillRect/>
                      </a:stretch>
                    </p:blipFill>
                    <p:spPr>
                      <a:xfrm>
                        <a:off x="8391525" y="3041650"/>
                        <a:ext cx="914400" cy="771525"/>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402D739B-59AB-471B-860F-263E6E6F65BD}"/>
              </a:ext>
            </a:extLst>
          </p:cNvPr>
          <p:cNvGraphicFramePr>
            <a:graphicFrameLocks noChangeAspect="1"/>
          </p:cNvGraphicFramePr>
          <p:nvPr>
            <p:extLst>
              <p:ext uri="{D42A27DB-BD31-4B8C-83A1-F6EECF244321}">
                <p14:modId xmlns:p14="http://schemas.microsoft.com/office/powerpoint/2010/main" val="3988557179"/>
              </p:ext>
            </p:extLst>
          </p:nvPr>
        </p:nvGraphicFramePr>
        <p:xfrm>
          <a:off x="5638800" y="3041650"/>
          <a:ext cx="914400" cy="771525"/>
        </p:xfrm>
        <a:graphic>
          <a:graphicData uri="http://schemas.openxmlformats.org/presentationml/2006/ole">
            <mc:AlternateContent xmlns:mc="http://schemas.openxmlformats.org/markup-compatibility/2006">
              <mc:Choice xmlns:v="urn:schemas-microsoft-com:vml" Requires="v">
                <p:oleObj spid="_x0000_s1043" name="Document" showAsIcon="1" r:id="rId14" imgW="914400" imgH="771480" progId="Word.Document.12">
                  <p:embed/>
                </p:oleObj>
              </mc:Choice>
              <mc:Fallback>
                <p:oleObj name="Document" showAsIcon="1" r:id="rId14" imgW="914400" imgH="771480" progId="Word.Document.12">
                  <p:embed/>
                  <p:pic>
                    <p:nvPicPr>
                      <p:cNvPr id="11" name="Object 10">
                        <a:extLst>
                          <a:ext uri="{FF2B5EF4-FFF2-40B4-BE49-F238E27FC236}">
                            <a16:creationId xmlns:a16="http://schemas.microsoft.com/office/drawing/2014/main" id="{402D739B-59AB-471B-860F-263E6E6F65BD}"/>
                          </a:ext>
                        </a:extLst>
                      </p:cNvPr>
                      <p:cNvPicPr/>
                      <p:nvPr/>
                    </p:nvPicPr>
                    <p:blipFill>
                      <a:blip r:embed="rId15"/>
                      <a:stretch>
                        <a:fillRect/>
                      </a:stretch>
                    </p:blipFill>
                    <p:spPr>
                      <a:xfrm>
                        <a:off x="5638800" y="3041650"/>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882278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9CD2E-AE2D-411E-AF80-27CD079B9EE3}"/>
              </a:ext>
            </a:extLst>
          </p:cNvPr>
          <p:cNvSpPr>
            <a:spLocks noGrp="1"/>
          </p:cNvSpPr>
          <p:nvPr>
            <p:ph type="title"/>
          </p:nvPr>
        </p:nvSpPr>
        <p:spPr/>
        <p:txBody>
          <a:bodyPr/>
          <a:lstStyle/>
          <a:p>
            <a:pPr algn="ctr"/>
            <a:r>
              <a:rPr lang="en-US" dirty="0"/>
              <a:t>A Land of Firsts</a:t>
            </a:r>
          </a:p>
        </p:txBody>
      </p:sp>
      <p:sp>
        <p:nvSpPr>
          <p:cNvPr id="3" name="Content Placeholder 2">
            <a:extLst>
              <a:ext uri="{FF2B5EF4-FFF2-40B4-BE49-F238E27FC236}">
                <a16:creationId xmlns:a16="http://schemas.microsoft.com/office/drawing/2014/main" id="{4D2D6FB6-0491-4B2B-8CC9-FA60273C3819}"/>
              </a:ext>
            </a:extLst>
          </p:cNvPr>
          <p:cNvSpPr>
            <a:spLocks noGrp="1"/>
          </p:cNvSpPr>
          <p:nvPr>
            <p:ph idx="1"/>
          </p:nvPr>
        </p:nvSpPr>
        <p:spPr/>
        <p:txBody>
          <a:bodyPr>
            <a:normAutofit fontScale="92500" lnSpcReduction="10000"/>
          </a:bodyPr>
          <a:lstStyle/>
          <a:p>
            <a:r>
              <a:rPr lang="en-US" dirty="0"/>
              <a:t>Civilization in Mesopotamia began in the valleys of the Tigris and Euphrates Rivers. The rivers provided fish and freshwater, and made it easier to travel and trade.  Trade was of utmost importance because it provided a way for goods and ideas to move from place to place.  As cities took shape there became a need for organization. The people of the region formed a rudimentary government that made plans and decisions about matters of common concern. The leaders took charge of food supplies and building projects. They made laws to keep order and assembled armies to fend off enemies.</a:t>
            </a:r>
          </a:p>
          <a:p>
            <a:r>
              <a:rPr lang="en-US" dirty="0"/>
              <a:t>With fewer worries about meeting basic human needs, people in the river valleys had more time to think about other things. They developed religions and the arts. To pass on information, they invented ways of writing.  They also created calendars to tell time.  Early civilizations had another feature: they had a class system. People held different places in society depending on what they did and how much wealth or power they had.</a:t>
            </a:r>
          </a:p>
          <a:p>
            <a:r>
              <a:rPr lang="en-US">
                <a:hlinkClick r:id="rId2"/>
              </a:rPr>
              <a:t>When and where did the first cities appear? BHP video 10:45</a:t>
            </a:r>
            <a:endParaRPr lang="en-US" dirty="0"/>
          </a:p>
          <a:p>
            <a:endParaRPr lang="en-US" dirty="0"/>
          </a:p>
        </p:txBody>
      </p:sp>
    </p:spTree>
    <p:extLst>
      <p:ext uri="{BB962C8B-B14F-4D97-AF65-F5344CB8AC3E}">
        <p14:creationId xmlns:p14="http://schemas.microsoft.com/office/powerpoint/2010/main" val="3494315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F6A20-8853-4A29-BEF7-1B68579EAA5C}"/>
              </a:ext>
            </a:extLst>
          </p:cNvPr>
          <p:cNvSpPr>
            <a:spLocks noGrp="1"/>
          </p:cNvSpPr>
          <p:nvPr>
            <p:ph type="title"/>
          </p:nvPr>
        </p:nvSpPr>
        <p:spPr>
          <a:xfrm>
            <a:off x="2895600" y="764373"/>
            <a:ext cx="8610600" cy="1293028"/>
          </a:xfrm>
        </p:spPr>
        <p:txBody>
          <a:bodyPr/>
          <a:lstStyle/>
          <a:p>
            <a:pPr algn="ctr"/>
            <a:r>
              <a:rPr lang="en-US" dirty="0"/>
              <a:t>Mesopotamia’s Civilization</a:t>
            </a:r>
          </a:p>
        </p:txBody>
      </p:sp>
      <p:sp>
        <p:nvSpPr>
          <p:cNvPr id="3" name="Content Placeholder 2">
            <a:extLst>
              <a:ext uri="{FF2B5EF4-FFF2-40B4-BE49-F238E27FC236}">
                <a16:creationId xmlns:a16="http://schemas.microsoft.com/office/drawing/2014/main" id="{665A4E09-205C-458B-A160-21AED91205EB}"/>
              </a:ext>
            </a:extLst>
          </p:cNvPr>
          <p:cNvSpPr>
            <a:spLocks noGrp="1"/>
          </p:cNvSpPr>
          <p:nvPr>
            <p:ph idx="1"/>
          </p:nvPr>
        </p:nvSpPr>
        <p:spPr/>
        <p:txBody>
          <a:bodyPr>
            <a:normAutofit fontScale="92500" lnSpcReduction="10000"/>
          </a:bodyPr>
          <a:lstStyle/>
          <a:p>
            <a:r>
              <a:rPr lang="en-US" dirty="0">
                <a:hlinkClick r:id="rId2"/>
              </a:rPr>
              <a:t>Big History Project article on Agrarian Societies</a:t>
            </a:r>
            <a:r>
              <a:rPr lang="en-US" dirty="0"/>
              <a:t> </a:t>
            </a:r>
          </a:p>
          <a:p>
            <a:r>
              <a:rPr lang="en-US" dirty="0"/>
              <a:t>River Valleys were perfect as there was good farming conditions which allowed a large number of people to be fed.</a:t>
            </a:r>
          </a:p>
          <a:p>
            <a:r>
              <a:rPr lang="en-US" dirty="0"/>
              <a:t>Rivers provided fish and freshwater and provided for a way for goods and ideas to move from place to place. (BHP Superpower of Salt video)</a:t>
            </a:r>
          </a:p>
          <a:p>
            <a:r>
              <a:rPr lang="en-US" dirty="0"/>
              <a:t>With so many people there was a need for organization; plans and decisions needed to be made about matters of common concern</a:t>
            </a:r>
          </a:p>
          <a:p>
            <a:r>
              <a:rPr lang="en-US" dirty="0"/>
              <a:t>Formation of governments</a:t>
            </a:r>
          </a:p>
          <a:p>
            <a:r>
              <a:rPr lang="en-US" dirty="0"/>
              <a:t>With fewer worries, people had time to think about other things such as religion and the arts</a:t>
            </a:r>
          </a:p>
          <a:p>
            <a:r>
              <a:rPr lang="en-US" dirty="0"/>
              <a:t>Invented ways of writing to pass these ideas to others</a:t>
            </a:r>
          </a:p>
          <a:p>
            <a:r>
              <a:rPr lang="en-US" dirty="0"/>
              <a:t>Class structure depending on work and how much wealth and power held</a:t>
            </a:r>
          </a:p>
        </p:txBody>
      </p:sp>
    </p:spTree>
    <p:extLst>
      <p:ext uri="{BB962C8B-B14F-4D97-AF65-F5344CB8AC3E}">
        <p14:creationId xmlns:p14="http://schemas.microsoft.com/office/powerpoint/2010/main" val="40142667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CEF0C-6C4F-48CB-98D0-36E355BE841D}"/>
              </a:ext>
            </a:extLst>
          </p:cNvPr>
          <p:cNvSpPr>
            <a:spLocks noGrp="1"/>
          </p:cNvSpPr>
          <p:nvPr>
            <p:ph type="title"/>
          </p:nvPr>
        </p:nvSpPr>
        <p:spPr/>
        <p:txBody>
          <a:bodyPr/>
          <a:lstStyle/>
          <a:p>
            <a:pPr algn="ctr"/>
            <a:r>
              <a:rPr lang="en-US" dirty="0" err="1"/>
              <a:t>sumer</a:t>
            </a:r>
            <a:endParaRPr lang="en-US" dirty="0"/>
          </a:p>
        </p:txBody>
      </p:sp>
      <p:sp>
        <p:nvSpPr>
          <p:cNvPr id="3" name="Content Placeholder 2">
            <a:extLst>
              <a:ext uri="{FF2B5EF4-FFF2-40B4-BE49-F238E27FC236}">
                <a16:creationId xmlns:a16="http://schemas.microsoft.com/office/drawing/2014/main" id="{6FABF609-80EE-4698-8C30-56CC9710A022}"/>
              </a:ext>
            </a:extLst>
          </p:cNvPr>
          <p:cNvSpPr>
            <a:spLocks noGrp="1"/>
          </p:cNvSpPr>
          <p:nvPr>
            <p:ph idx="1"/>
          </p:nvPr>
        </p:nvSpPr>
        <p:spPr/>
        <p:txBody>
          <a:bodyPr/>
          <a:lstStyle/>
          <a:p>
            <a:r>
              <a:rPr lang="en-US" dirty="0"/>
              <a:t>Mesopotamia had a hot, dry climate. In the spring, the rivers often flooded leaving behind rich soil for farming. The problem was the flooding was not consistent and farmers continually worried about their crops. They came to believe that they needed the intercession of the gods to prevent their crops from dying. Eventually the farmers learned to build dams and channels to control the seasonal floods. They also built walls, waterways, and ditches to bring water to their fields. This irrigation allowed farmers to grow abundant crops and to support a large population of people. </a:t>
            </a:r>
          </a:p>
          <a:p>
            <a:endParaRPr lang="en-US" dirty="0"/>
          </a:p>
        </p:txBody>
      </p:sp>
      <p:pic>
        <p:nvPicPr>
          <p:cNvPr id="7" name="Picture 6" descr="A picture containing person&#10;&#10;Description generated with high confidence">
            <a:extLst>
              <a:ext uri="{FF2B5EF4-FFF2-40B4-BE49-F238E27FC236}">
                <a16:creationId xmlns:a16="http://schemas.microsoft.com/office/drawing/2014/main" id="{69B47AD7-214E-47EB-B162-65CA34E9BCD0}"/>
              </a:ext>
            </a:extLst>
          </p:cNvPr>
          <p:cNvPicPr>
            <a:picLocks noChangeAspect="1"/>
          </p:cNvPicPr>
          <p:nvPr/>
        </p:nvPicPr>
        <p:blipFill>
          <a:blip r:embed="rId2"/>
          <a:stretch>
            <a:fillRect/>
          </a:stretch>
        </p:blipFill>
        <p:spPr>
          <a:xfrm>
            <a:off x="5082363" y="4732607"/>
            <a:ext cx="1913859" cy="1913859"/>
          </a:xfrm>
          <a:prstGeom prst="rect">
            <a:avLst/>
          </a:prstGeom>
        </p:spPr>
      </p:pic>
    </p:spTree>
    <p:extLst>
      <p:ext uri="{BB962C8B-B14F-4D97-AF65-F5344CB8AC3E}">
        <p14:creationId xmlns:p14="http://schemas.microsoft.com/office/powerpoint/2010/main" val="26337688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8C734-F903-4DB3-B1FD-307500FC8EA3}"/>
              </a:ext>
            </a:extLst>
          </p:cNvPr>
          <p:cNvSpPr>
            <a:spLocks noGrp="1"/>
          </p:cNvSpPr>
          <p:nvPr>
            <p:ph type="title"/>
          </p:nvPr>
        </p:nvSpPr>
        <p:spPr/>
        <p:txBody>
          <a:bodyPr/>
          <a:lstStyle/>
          <a:p>
            <a:pPr algn="ctr"/>
            <a:r>
              <a:rPr lang="en-US" dirty="0"/>
              <a:t>Sumer X2</a:t>
            </a:r>
          </a:p>
        </p:txBody>
      </p:sp>
      <p:sp>
        <p:nvSpPr>
          <p:cNvPr id="3" name="Content Placeholder 2">
            <a:extLst>
              <a:ext uri="{FF2B5EF4-FFF2-40B4-BE49-F238E27FC236}">
                <a16:creationId xmlns:a16="http://schemas.microsoft.com/office/drawing/2014/main" id="{64F372F8-35CE-430B-BC2F-508A82FED399}"/>
              </a:ext>
            </a:extLst>
          </p:cNvPr>
          <p:cNvSpPr>
            <a:spLocks noGrp="1"/>
          </p:cNvSpPr>
          <p:nvPr>
            <p:ph idx="1"/>
          </p:nvPr>
        </p:nvSpPr>
        <p:spPr/>
        <p:txBody>
          <a:bodyPr/>
          <a:lstStyle/>
          <a:p>
            <a:r>
              <a:rPr lang="en-US" dirty="0"/>
              <a:t>Because of the flooding and rich soil leading to abundant crops feeding a large population many cities began to be constructed in southern Mesopotamia in a region known as Sumer. Sumerian cities were isolated from each other by geography. The terrain around the cities was most inhospitable making travel and communication difficult.  Each Sumerian city became a separate city-state which had its own government and was not part of any larger unit. Sumerian cities often went to war with one another. They fought to gain glory and to control more territory. For protection, each city-state surrounded itself with a wall. Because stone and wood were in short supply, the Sumerians made bricks out of dried river mud combined with reeds. </a:t>
            </a:r>
          </a:p>
          <a:p>
            <a:r>
              <a:rPr lang="en-US" dirty="0">
                <a:hlinkClick r:id="rId2"/>
              </a:rPr>
              <a:t>Crash Course video Mesopotamia 12:07</a:t>
            </a:r>
            <a:endParaRPr lang="en-US" dirty="0"/>
          </a:p>
        </p:txBody>
      </p:sp>
      <p:pic>
        <p:nvPicPr>
          <p:cNvPr id="5" name="Picture 4" descr="A brick wall&#10;&#10;Description generated with high confidence">
            <a:extLst>
              <a:ext uri="{FF2B5EF4-FFF2-40B4-BE49-F238E27FC236}">
                <a16:creationId xmlns:a16="http://schemas.microsoft.com/office/drawing/2014/main" id="{7EB1B9A4-D612-477C-ABC6-5A009AF45CA7}"/>
              </a:ext>
            </a:extLst>
          </p:cNvPr>
          <p:cNvPicPr>
            <a:picLocks noChangeAspect="1"/>
          </p:cNvPicPr>
          <p:nvPr/>
        </p:nvPicPr>
        <p:blipFill>
          <a:blip r:embed="rId3"/>
          <a:stretch>
            <a:fillRect/>
          </a:stretch>
        </p:blipFill>
        <p:spPr>
          <a:xfrm>
            <a:off x="685800" y="209551"/>
            <a:ext cx="2466975" cy="1847850"/>
          </a:xfrm>
          <a:prstGeom prst="rect">
            <a:avLst/>
          </a:prstGeom>
        </p:spPr>
      </p:pic>
    </p:spTree>
    <p:extLst>
      <p:ext uri="{BB962C8B-B14F-4D97-AF65-F5344CB8AC3E}">
        <p14:creationId xmlns:p14="http://schemas.microsoft.com/office/powerpoint/2010/main" val="3079213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3BDBF-D5D5-4927-8EC8-6D1D155D6879}"/>
              </a:ext>
            </a:extLst>
          </p:cNvPr>
          <p:cNvSpPr>
            <a:spLocks noGrp="1"/>
          </p:cNvSpPr>
          <p:nvPr>
            <p:ph type="title"/>
          </p:nvPr>
        </p:nvSpPr>
        <p:spPr/>
        <p:txBody>
          <a:bodyPr/>
          <a:lstStyle/>
          <a:p>
            <a:pPr algn="ctr"/>
            <a:r>
              <a:rPr lang="en-US" dirty="0"/>
              <a:t>Sumer x3</a:t>
            </a:r>
          </a:p>
        </p:txBody>
      </p:sp>
      <p:sp>
        <p:nvSpPr>
          <p:cNvPr id="3" name="Content Placeholder 2">
            <a:extLst>
              <a:ext uri="{FF2B5EF4-FFF2-40B4-BE49-F238E27FC236}">
                <a16:creationId xmlns:a16="http://schemas.microsoft.com/office/drawing/2014/main" id="{22811FE9-9478-4E76-8D9E-736C00B05BCC}"/>
              </a:ext>
            </a:extLst>
          </p:cNvPr>
          <p:cNvSpPr>
            <a:spLocks noGrp="1"/>
          </p:cNvSpPr>
          <p:nvPr>
            <p:ph idx="1"/>
          </p:nvPr>
        </p:nvSpPr>
        <p:spPr/>
        <p:txBody>
          <a:bodyPr/>
          <a:lstStyle/>
          <a:p>
            <a:r>
              <a:rPr lang="en-US" dirty="0"/>
              <a:t>The Sumerians were polytheistic believing in many gods. Each god was thought to have power over a natural force or a human activity-flooding, basket weaving, etc. The Sumerians tried hard to please each god. Each city-state built a grand temple called a ziggurat to its chief god. The ziggurat dominated the city. At the top was a shrine that only priests and priestesses could enter. The priests and priestesses were powerful and controlled much of the land. They may have even been rulers at one time. The ruling switched to kings who ruled as hereditary monarchs.</a:t>
            </a:r>
          </a:p>
          <a:p>
            <a:pPr marL="0" indent="0">
              <a:buNone/>
            </a:pPr>
            <a:endParaRPr lang="en-US" dirty="0"/>
          </a:p>
          <a:p>
            <a:endParaRPr lang="en-US" dirty="0"/>
          </a:p>
        </p:txBody>
      </p:sp>
      <p:pic>
        <p:nvPicPr>
          <p:cNvPr id="5" name="Picture 4">
            <a:extLst>
              <a:ext uri="{FF2B5EF4-FFF2-40B4-BE49-F238E27FC236}">
                <a16:creationId xmlns:a16="http://schemas.microsoft.com/office/drawing/2014/main" id="{82C13749-D506-4239-94EB-67D0A3965FA7}"/>
              </a:ext>
            </a:extLst>
          </p:cNvPr>
          <p:cNvPicPr>
            <a:picLocks noChangeAspect="1"/>
          </p:cNvPicPr>
          <p:nvPr/>
        </p:nvPicPr>
        <p:blipFill>
          <a:blip r:embed="rId2"/>
          <a:stretch>
            <a:fillRect/>
          </a:stretch>
        </p:blipFill>
        <p:spPr>
          <a:xfrm>
            <a:off x="7847050" y="4650869"/>
            <a:ext cx="2686050" cy="1704975"/>
          </a:xfrm>
          <a:prstGeom prst="rect">
            <a:avLst/>
          </a:prstGeom>
        </p:spPr>
      </p:pic>
    </p:spTree>
    <p:extLst>
      <p:ext uri="{BB962C8B-B14F-4D97-AF65-F5344CB8AC3E}">
        <p14:creationId xmlns:p14="http://schemas.microsoft.com/office/powerpoint/2010/main" val="2559748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1151E-01FF-495C-B8B8-352D380BC9B0}"/>
              </a:ext>
            </a:extLst>
          </p:cNvPr>
          <p:cNvSpPr>
            <a:spLocks noGrp="1"/>
          </p:cNvSpPr>
          <p:nvPr>
            <p:ph type="title"/>
          </p:nvPr>
        </p:nvSpPr>
        <p:spPr/>
        <p:txBody>
          <a:bodyPr/>
          <a:lstStyle/>
          <a:p>
            <a:pPr algn="ctr"/>
            <a:r>
              <a:rPr lang="en-US" dirty="0"/>
              <a:t>Sumer x4</a:t>
            </a:r>
          </a:p>
        </p:txBody>
      </p:sp>
      <p:sp>
        <p:nvSpPr>
          <p:cNvPr id="3" name="Content Placeholder 2">
            <a:extLst>
              <a:ext uri="{FF2B5EF4-FFF2-40B4-BE49-F238E27FC236}">
                <a16:creationId xmlns:a16="http://schemas.microsoft.com/office/drawing/2014/main" id="{80AB4462-ACF2-4CAA-B2FF-4F57F5BB902D}"/>
              </a:ext>
            </a:extLst>
          </p:cNvPr>
          <p:cNvSpPr>
            <a:spLocks noGrp="1"/>
          </p:cNvSpPr>
          <p:nvPr>
            <p:ph idx="1"/>
          </p:nvPr>
        </p:nvSpPr>
        <p:spPr/>
        <p:txBody>
          <a:bodyPr>
            <a:normAutofit fontScale="92500"/>
          </a:bodyPr>
          <a:lstStyle/>
          <a:p>
            <a:pPr marL="0" indent="0">
              <a:buNone/>
            </a:pPr>
            <a:r>
              <a:rPr lang="en-US" dirty="0"/>
              <a:t>Sumerian social structure:</a:t>
            </a:r>
          </a:p>
          <a:p>
            <a:pPr lvl="0"/>
            <a:r>
              <a:rPr lang="en-US" dirty="0"/>
              <a:t>Sumerian kings lived in palaces, ordinary people lived in small mud-brick houses.</a:t>
            </a:r>
          </a:p>
          <a:p>
            <a:pPr lvl="0"/>
            <a:r>
              <a:rPr lang="en-US" dirty="0"/>
              <a:t>Most people were farmers</a:t>
            </a:r>
          </a:p>
          <a:p>
            <a:pPr lvl="0"/>
            <a:r>
              <a:rPr lang="en-US" dirty="0"/>
              <a:t>Some were artisans (skilled workers who made metal products, cloth, or pottery)</a:t>
            </a:r>
          </a:p>
          <a:p>
            <a:pPr lvl="0"/>
            <a:r>
              <a:rPr lang="en-US" dirty="0"/>
              <a:t>Others worked as merchants or traders trading tools, wheat, and barley for copper, tin, and timber</a:t>
            </a:r>
          </a:p>
          <a:p>
            <a:pPr lvl="0"/>
            <a:r>
              <a:rPr lang="en-US" dirty="0"/>
              <a:t>People divided into three social classes: upper class included kings, priests, and government officials; middle class was made up of artisans, merchants, farmers, and fishers (largest class); lower class: enslaved people who worked on farms or temples</a:t>
            </a:r>
          </a:p>
          <a:p>
            <a:pPr lvl="0"/>
            <a:r>
              <a:rPr lang="en-US" dirty="0"/>
              <a:t>Males headed households and could go to school</a:t>
            </a:r>
          </a:p>
          <a:p>
            <a:pPr lvl="0"/>
            <a:r>
              <a:rPr lang="en-US" dirty="0"/>
              <a:t>Women could run businesses and could buy and sell property</a:t>
            </a:r>
          </a:p>
          <a:p>
            <a:endParaRPr lang="en-US" dirty="0"/>
          </a:p>
        </p:txBody>
      </p:sp>
    </p:spTree>
    <p:extLst>
      <p:ext uri="{BB962C8B-B14F-4D97-AF65-F5344CB8AC3E}">
        <p14:creationId xmlns:p14="http://schemas.microsoft.com/office/powerpoint/2010/main" val="1258780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CBF13-36BE-4011-929F-50D99DA062C3}"/>
              </a:ext>
            </a:extLst>
          </p:cNvPr>
          <p:cNvSpPr>
            <a:spLocks noGrp="1"/>
          </p:cNvSpPr>
          <p:nvPr>
            <p:ph type="title"/>
          </p:nvPr>
        </p:nvSpPr>
        <p:spPr/>
        <p:txBody>
          <a:bodyPr/>
          <a:lstStyle/>
          <a:p>
            <a:pPr algn="ctr"/>
            <a:r>
              <a:rPr lang="en-US" dirty="0"/>
              <a:t>Sumer x5</a:t>
            </a:r>
          </a:p>
        </p:txBody>
      </p:sp>
      <p:sp>
        <p:nvSpPr>
          <p:cNvPr id="3" name="Content Placeholder 2">
            <a:extLst>
              <a:ext uri="{FF2B5EF4-FFF2-40B4-BE49-F238E27FC236}">
                <a16:creationId xmlns:a16="http://schemas.microsoft.com/office/drawing/2014/main" id="{730CDDE8-EDAC-4A97-8D4E-131367587565}"/>
              </a:ext>
            </a:extLst>
          </p:cNvPr>
          <p:cNvSpPr>
            <a:spLocks noGrp="1"/>
          </p:cNvSpPr>
          <p:nvPr>
            <p:ph idx="1"/>
          </p:nvPr>
        </p:nvSpPr>
        <p:spPr/>
        <p:txBody>
          <a:bodyPr>
            <a:normAutofit fontScale="85000" lnSpcReduction="20000"/>
          </a:bodyPr>
          <a:lstStyle/>
          <a:p>
            <a:pPr marL="0" indent="0">
              <a:buNone/>
            </a:pPr>
            <a:endParaRPr lang="en-US" dirty="0"/>
          </a:p>
          <a:p>
            <a:pPr lvl="0"/>
            <a:r>
              <a:rPr lang="en-US" dirty="0"/>
              <a:t>Invented writing  </a:t>
            </a:r>
          </a:p>
          <a:p>
            <a:pPr lvl="0"/>
            <a:r>
              <a:rPr lang="en-US" dirty="0"/>
              <a:t>Developed writing to keep track of business deals and other events in cuneiform.</a:t>
            </a:r>
          </a:p>
          <a:p>
            <a:pPr lvl="0"/>
            <a:r>
              <a:rPr lang="en-US" dirty="0"/>
              <a:t>Cuneiform= hundreds of wedge-shaped marks cut into damp clay tablets with a sharp-ended reed.</a:t>
            </a:r>
          </a:p>
          <a:p>
            <a:pPr lvl="0"/>
            <a:r>
              <a:rPr lang="en-US" dirty="0"/>
              <a:t>Only boys from wealthy families learned how to write; after ten years of training they became scribes</a:t>
            </a:r>
          </a:p>
          <a:p>
            <a:pPr lvl="0"/>
            <a:r>
              <a:rPr lang="en-US" dirty="0"/>
              <a:t>Invented wagon wheel, plow, sailboat</a:t>
            </a:r>
          </a:p>
          <a:p>
            <a:pPr lvl="0"/>
            <a:r>
              <a:rPr lang="en-US" dirty="0"/>
              <a:t>Used geometry to measure fields and put up buildings</a:t>
            </a:r>
          </a:p>
          <a:p>
            <a:pPr lvl="0"/>
            <a:r>
              <a:rPr lang="en-US" dirty="0"/>
              <a:t>Created a number system based on 60 = hour, minute and 360-degree circle</a:t>
            </a:r>
          </a:p>
          <a:p>
            <a:pPr lvl="0"/>
            <a:r>
              <a:rPr lang="en-US" dirty="0"/>
              <a:t>Noted position of planets to learn best times to plant crops and hold religious festivals</a:t>
            </a:r>
          </a:p>
          <a:p>
            <a:pPr lvl="0"/>
            <a:r>
              <a:rPr lang="en-US" dirty="0"/>
              <a:t>Developed 12-month calendar based on the moon cycles</a:t>
            </a:r>
          </a:p>
          <a:p>
            <a:pPr marL="0" indent="0">
              <a:buNone/>
            </a:pPr>
            <a:r>
              <a:rPr lang="en-US" dirty="0"/>
              <a:t> </a:t>
            </a:r>
          </a:p>
          <a:p>
            <a:endParaRPr lang="en-US" dirty="0"/>
          </a:p>
        </p:txBody>
      </p:sp>
      <p:pic>
        <p:nvPicPr>
          <p:cNvPr id="5" name="Picture 4">
            <a:extLst>
              <a:ext uri="{FF2B5EF4-FFF2-40B4-BE49-F238E27FC236}">
                <a16:creationId xmlns:a16="http://schemas.microsoft.com/office/drawing/2014/main" id="{E8979218-263B-44B5-B7D9-DD382A4775BB}"/>
              </a:ext>
            </a:extLst>
          </p:cNvPr>
          <p:cNvPicPr>
            <a:picLocks noChangeAspect="1"/>
          </p:cNvPicPr>
          <p:nvPr/>
        </p:nvPicPr>
        <p:blipFill>
          <a:blip r:embed="rId2"/>
          <a:stretch>
            <a:fillRect/>
          </a:stretch>
        </p:blipFill>
        <p:spPr>
          <a:xfrm>
            <a:off x="9570410" y="4094610"/>
            <a:ext cx="2152650" cy="2124075"/>
          </a:xfrm>
          <a:prstGeom prst="rect">
            <a:avLst/>
          </a:prstGeom>
        </p:spPr>
      </p:pic>
    </p:spTree>
    <p:extLst>
      <p:ext uri="{BB962C8B-B14F-4D97-AF65-F5344CB8AC3E}">
        <p14:creationId xmlns:p14="http://schemas.microsoft.com/office/powerpoint/2010/main" val="501187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8BDF6-E17E-40EC-A006-F938BC277EB8}"/>
              </a:ext>
            </a:extLst>
          </p:cNvPr>
          <p:cNvSpPr>
            <a:spLocks noGrp="1"/>
          </p:cNvSpPr>
          <p:nvPr>
            <p:ph type="title"/>
          </p:nvPr>
        </p:nvSpPr>
        <p:spPr/>
        <p:txBody>
          <a:bodyPr/>
          <a:lstStyle/>
          <a:p>
            <a:pPr algn="ctr"/>
            <a:r>
              <a:rPr lang="en-US" dirty="0"/>
              <a:t>Sumer x6</a:t>
            </a:r>
          </a:p>
        </p:txBody>
      </p:sp>
      <p:pic>
        <p:nvPicPr>
          <p:cNvPr id="5" name="Picture 4">
            <a:extLst>
              <a:ext uri="{FF2B5EF4-FFF2-40B4-BE49-F238E27FC236}">
                <a16:creationId xmlns:a16="http://schemas.microsoft.com/office/drawing/2014/main" id="{BAE7FABF-A534-4586-B9F0-483D9028D59D}"/>
              </a:ext>
            </a:extLst>
          </p:cNvPr>
          <p:cNvPicPr>
            <a:picLocks noChangeAspect="1"/>
          </p:cNvPicPr>
          <p:nvPr/>
        </p:nvPicPr>
        <p:blipFill>
          <a:blip r:embed="rId2"/>
          <a:stretch>
            <a:fillRect/>
          </a:stretch>
        </p:blipFill>
        <p:spPr>
          <a:xfrm>
            <a:off x="8648700" y="2312583"/>
            <a:ext cx="2857500" cy="1600200"/>
          </a:xfrm>
          <a:prstGeom prst="rect">
            <a:avLst/>
          </a:prstGeom>
        </p:spPr>
      </p:pic>
      <p:sp>
        <p:nvSpPr>
          <p:cNvPr id="6" name="Content Placeholder 5">
            <a:extLst>
              <a:ext uri="{FF2B5EF4-FFF2-40B4-BE49-F238E27FC236}">
                <a16:creationId xmlns:a16="http://schemas.microsoft.com/office/drawing/2014/main" id="{514C1795-C20B-4C92-A974-7B1CA4E5D728}"/>
              </a:ext>
            </a:extLst>
          </p:cNvPr>
          <p:cNvSpPr>
            <a:spLocks noGrp="1"/>
          </p:cNvSpPr>
          <p:nvPr>
            <p:ph idx="1"/>
          </p:nvPr>
        </p:nvSpPr>
        <p:spPr/>
        <p:txBody>
          <a:bodyPr/>
          <a:lstStyle/>
          <a:p>
            <a:pPr marL="0" indent="0">
              <a:buNone/>
            </a:pPr>
            <a:r>
              <a:rPr lang="en-US" dirty="0">
                <a:hlinkClick r:id="rId3"/>
              </a:rPr>
              <a:t>Kahn Academy video on Ancient Mesopotamia 9:23</a:t>
            </a:r>
            <a:endParaRPr lang="en-US" dirty="0"/>
          </a:p>
          <a:p>
            <a:pPr marL="0" indent="0">
              <a:buNone/>
            </a:pPr>
            <a:r>
              <a:rPr lang="en-US" dirty="0">
                <a:hlinkClick r:id="rId3"/>
              </a:rPr>
              <a:t>Kahn Academy video on Ancient Mesopotamia and the Hebrew Bible 8:00</a:t>
            </a:r>
            <a:endParaRPr lang="en-US" dirty="0"/>
          </a:p>
          <a:p>
            <a:pPr marL="0" indent="0">
              <a:buNone/>
            </a:pPr>
            <a:r>
              <a:rPr lang="en-US" dirty="0">
                <a:hlinkClick r:id="rId3"/>
              </a:rPr>
              <a:t>Kahn Academy article on Ancient Mesopotamia</a:t>
            </a:r>
            <a:endParaRPr lang="en-US" dirty="0"/>
          </a:p>
        </p:txBody>
      </p:sp>
    </p:spTree>
    <p:extLst>
      <p:ext uri="{BB962C8B-B14F-4D97-AF65-F5344CB8AC3E}">
        <p14:creationId xmlns:p14="http://schemas.microsoft.com/office/powerpoint/2010/main" val="525986657"/>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465</TotalTime>
  <Words>1612</Words>
  <Application>Microsoft Office PowerPoint</Application>
  <PresentationFormat>Widescreen</PresentationFormat>
  <Paragraphs>97</Paragraphs>
  <Slides>15</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19" baseType="lpstr">
      <vt:lpstr>Arial</vt:lpstr>
      <vt:lpstr>Century Gothic</vt:lpstr>
      <vt:lpstr>Vapor Trail</vt:lpstr>
      <vt:lpstr>Microsoft Word Document</vt:lpstr>
      <vt:lpstr>Fertile Crescent</vt:lpstr>
      <vt:lpstr>A Land of Firsts</vt:lpstr>
      <vt:lpstr>Mesopotamia’s Civilization</vt:lpstr>
      <vt:lpstr>sumer</vt:lpstr>
      <vt:lpstr>Sumer X2</vt:lpstr>
      <vt:lpstr>Sumer x3</vt:lpstr>
      <vt:lpstr>Sumer x4</vt:lpstr>
      <vt:lpstr>Sumer x5</vt:lpstr>
      <vt:lpstr>Sumer x6</vt:lpstr>
      <vt:lpstr>Invaders from the north</vt:lpstr>
      <vt:lpstr>Hammurabi’s code activity page 22 in text</vt:lpstr>
      <vt:lpstr>Hammurabi’s Code x2</vt:lpstr>
      <vt:lpstr>assyrians</vt:lpstr>
      <vt:lpstr>chaldeans</vt:lpstr>
      <vt:lpstr>Homework and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Fertile Crescent</dc:title>
  <dc:creator>Jim Jaeger</dc:creator>
  <cp:lastModifiedBy>Jim Jaeger</cp:lastModifiedBy>
  <cp:revision>19</cp:revision>
  <dcterms:created xsi:type="dcterms:W3CDTF">2017-06-26T22:16:56Z</dcterms:created>
  <dcterms:modified xsi:type="dcterms:W3CDTF">2017-09-11T05:03:50Z</dcterms:modified>
</cp:coreProperties>
</file>