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9/10/2017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chool.bighistoryproject.com/pages/console#media/937791e2-4cee-4f3c-8ff7-0352dc7ed2d7" TargetMode="External"/><Relationship Id="rId7" Type="http://schemas.openxmlformats.org/officeDocument/2006/relationships/hyperlink" Target="https://az.pbslearningmedia.org/resource/6c196b67-7cf6-4020-8044-2d57a390774f/the-agricultural-revolution-crash-course-world-history-1/#.WbYRYMiGOM8" TargetMode="External"/><Relationship Id="rId2" Type="http://schemas.openxmlformats.org/officeDocument/2006/relationships/hyperlink" Target="https://school.bighistoryproject.com/pages/console#units/Unit-7" TargetMode="External"/><Relationship Id="rId1" Type="http://schemas.openxmlformats.org/officeDocument/2006/relationships/slideLayout" Target="../slideLayouts/slideLayout2.xml"/><Relationship Id="rId6" Type="http://schemas.openxmlformats.org/officeDocument/2006/relationships/hyperlink" Target="https://blogdotbighistoryprojectdotcom.files.wordpress.com/2016/12/u6-investigation-teacher-2013.pdf" TargetMode="External"/><Relationship Id="rId5" Type="http://schemas.openxmlformats.org/officeDocument/2006/relationships/hyperlink" Target="&#8226;%09Animal%20and%20plant%20domestication" TargetMode="External"/><Relationship Id="rId4" Type="http://schemas.openxmlformats.org/officeDocument/2006/relationships/hyperlink" Target="http://bit.ly/StoneAgeDigitalNB"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school.bighistoryproject.com/pages/console#units/Unit-6" TargetMode="External"/><Relationship Id="rId2" Type="http://schemas.openxmlformats.org/officeDocument/2006/relationships/hyperlink" Target="https://school.bighistoryproject.com/pages/console#units/Unit-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chool.bighistoryproject.com/pages/console#units/Unit-6" TargetMode="External"/><Relationship Id="rId2" Type="http://schemas.openxmlformats.org/officeDocument/2006/relationships/hyperlink" Target="https://quizlet.com/215127368/pueblo-gardens-6th-grade-prehistory-flash-cards/" TargetMode="External"/><Relationship Id="rId1" Type="http://schemas.openxmlformats.org/officeDocument/2006/relationships/slideLayout" Target="../slideLayouts/slideLayout1.xml"/><Relationship Id="rId5" Type="http://schemas.openxmlformats.org/officeDocument/2006/relationships/hyperlink" Target="https://www.khanacademy.org/humanities/world-history/world-history-beginnings" TargetMode="External"/><Relationship Id="rId4" Type="http://schemas.openxmlformats.org/officeDocument/2006/relationships/hyperlink" Target="http://bit.ly/StoneAgeDigitalNB"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khanacademy.org/humanities/world-history/world-history-beginnings" TargetMode="External"/><Relationship Id="rId3" Type="http://schemas.openxmlformats.org/officeDocument/2006/relationships/hyperlink" Target="https://school.bighistoryproject.com/pages/console#media/717945d0-b059-4c65-a1a1-a195977d56b9" TargetMode="External"/><Relationship Id="rId7" Type="http://schemas.openxmlformats.org/officeDocument/2006/relationships/hyperlink" Target="https://school.bighistoryproject.com/pages/console#media/4f2084cb-e47a-4cb6-a42c-62f38d605185" TargetMode="External"/><Relationship Id="rId2" Type="http://schemas.openxmlformats.org/officeDocument/2006/relationships/hyperlink" Target="https://school.bighistoryproject.com/pages/console#units/Unit-6" TargetMode="External"/><Relationship Id="rId1" Type="http://schemas.openxmlformats.org/officeDocument/2006/relationships/slideLayout" Target="../slideLayouts/slideLayout1.xml"/><Relationship Id="rId6" Type="http://schemas.openxmlformats.org/officeDocument/2006/relationships/hyperlink" Target="http://worldhistoryforusall.ss.ucla.edu/units/one/landscape/01_landscape1.pdf" TargetMode="External"/><Relationship Id="rId5" Type="http://schemas.openxmlformats.org/officeDocument/2006/relationships/hyperlink" Target="http://bit.ly/StoneAgeDigitalNB" TargetMode="External"/><Relationship Id="rId4" Type="http://schemas.openxmlformats.org/officeDocument/2006/relationships/hyperlink" Target="https://school.bighistoryproject.com/pages/console#media/4e215fea-86c9-4355-a33e-59e07676cb2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school.bighistoryproject.com/pages/console#media/9c3fff13-6a09-4298-8a37-56b1b53bdeb1" TargetMode="External"/><Relationship Id="rId2" Type="http://schemas.openxmlformats.org/officeDocument/2006/relationships/hyperlink" Target="http://bit.ly/StoneAgeDigitalNB" TargetMode="External"/><Relationship Id="rId1" Type="http://schemas.openxmlformats.org/officeDocument/2006/relationships/slideLayout" Target="../slideLayouts/slideLayout2.xml"/><Relationship Id="rId5" Type="http://schemas.openxmlformats.org/officeDocument/2006/relationships/hyperlink" Target="https://www.khanacademy.org/humanities/world-history/world-history-beginnings" TargetMode="External"/><Relationship Id="rId4" Type="http://schemas.openxmlformats.org/officeDocument/2006/relationships/hyperlink" Target="http://worldhistoryforusall.ss.ucla.edu/units/two/landscape/02_landscape2.pdf"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Making%20stone%20tools%20BHP%20video%207:4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khanacademy.org/humanities/world-history/world-history-beginning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38571-751C-47E2-B19B-EB2C91987CA6}"/>
              </a:ext>
            </a:extLst>
          </p:cNvPr>
          <p:cNvSpPr>
            <a:spLocks noGrp="1"/>
          </p:cNvSpPr>
          <p:nvPr>
            <p:ph type="ctrTitle"/>
          </p:nvPr>
        </p:nvSpPr>
        <p:spPr/>
        <p:txBody>
          <a:bodyPr/>
          <a:lstStyle/>
          <a:p>
            <a:pPr algn="ctr"/>
            <a:r>
              <a:rPr lang="en-US" dirty="0"/>
              <a:t>Prehistory</a:t>
            </a:r>
          </a:p>
        </p:txBody>
      </p:sp>
      <p:sp>
        <p:nvSpPr>
          <p:cNvPr id="3" name="Subtitle 2">
            <a:extLst>
              <a:ext uri="{FF2B5EF4-FFF2-40B4-BE49-F238E27FC236}">
                <a16:creationId xmlns:a16="http://schemas.microsoft.com/office/drawing/2014/main" id="{55C0D8CB-7D24-482B-AF0E-8506F7690C4F}"/>
              </a:ext>
            </a:extLst>
          </p:cNvPr>
          <p:cNvSpPr>
            <a:spLocks noGrp="1"/>
          </p:cNvSpPr>
          <p:nvPr>
            <p:ph type="subTitle" idx="1"/>
          </p:nvPr>
        </p:nvSpPr>
        <p:spPr/>
        <p:txBody>
          <a:bodyPr>
            <a:normAutofit lnSpcReduction="10000"/>
          </a:bodyPr>
          <a:lstStyle/>
          <a:p>
            <a:r>
              <a:rPr lang="en-US" dirty="0"/>
              <a:t>Today people live in towns and cities of various sizes and make their living in different ways. Early humans lived by moving from place to place, forming settlements, and exploring different ways to provide for themselves and their families.</a:t>
            </a:r>
          </a:p>
        </p:txBody>
      </p:sp>
    </p:spTree>
    <p:extLst>
      <p:ext uri="{BB962C8B-B14F-4D97-AF65-F5344CB8AC3E}">
        <p14:creationId xmlns:p14="http://schemas.microsoft.com/office/powerpoint/2010/main" val="1886026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1F11E-3BE7-4293-81AB-65F0CDCEE954}"/>
              </a:ext>
            </a:extLst>
          </p:cNvPr>
          <p:cNvSpPr>
            <a:spLocks noGrp="1"/>
          </p:cNvSpPr>
          <p:nvPr>
            <p:ph type="title"/>
          </p:nvPr>
        </p:nvSpPr>
        <p:spPr/>
        <p:txBody>
          <a:bodyPr/>
          <a:lstStyle/>
          <a:p>
            <a:r>
              <a:rPr lang="en-US" dirty="0"/>
              <a:t>BHP: Agricultural Revolution</a:t>
            </a:r>
          </a:p>
        </p:txBody>
      </p:sp>
      <p:sp>
        <p:nvSpPr>
          <p:cNvPr id="3" name="Content Placeholder 2">
            <a:extLst>
              <a:ext uri="{FF2B5EF4-FFF2-40B4-BE49-F238E27FC236}">
                <a16:creationId xmlns:a16="http://schemas.microsoft.com/office/drawing/2014/main" id="{9A8A50FE-C9F0-4783-83F1-3D72F30EDF97}"/>
              </a:ext>
            </a:extLst>
          </p:cNvPr>
          <p:cNvSpPr>
            <a:spLocks noGrp="1"/>
          </p:cNvSpPr>
          <p:nvPr>
            <p:ph idx="1"/>
          </p:nvPr>
        </p:nvSpPr>
        <p:spPr/>
        <p:txBody>
          <a:bodyPr/>
          <a:lstStyle/>
          <a:p>
            <a:r>
              <a:rPr lang="en-US" dirty="0" err="1">
                <a:hlinkClick r:id="rId2"/>
              </a:rPr>
              <a:t>Threshhold</a:t>
            </a:r>
            <a:r>
              <a:rPr lang="en-US" dirty="0">
                <a:hlinkClick r:id="rId2"/>
              </a:rPr>
              <a:t> 7: Agriculture BHP video 2:42</a:t>
            </a:r>
            <a:endParaRPr lang="en-US" dirty="0"/>
          </a:p>
          <a:p>
            <a:r>
              <a:rPr lang="en-US" dirty="0">
                <a:hlinkClick r:id="rId2"/>
              </a:rPr>
              <a:t>BHP video: Why was agriculture so important? 11:00</a:t>
            </a:r>
            <a:endParaRPr lang="en-US" dirty="0"/>
          </a:p>
          <a:p>
            <a:r>
              <a:rPr lang="en-US" dirty="0">
                <a:hlinkClick r:id="rId3"/>
              </a:rPr>
              <a:t>BHP article: Collective learning part 2</a:t>
            </a:r>
            <a:endParaRPr lang="en-US" dirty="0"/>
          </a:p>
          <a:p>
            <a:r>
              <a:rPr lang="en-US" dirty="0">
                <a:hlinkClick r:id="rId4"/>
              </a:rPr>
              <a:t>Interactive journal (agricultural revolution)</a:t>
            </a:r>
            <a:endParaRPr lang="en-US" dirty="0"/>
          </a:p>
          <a:p>
            <a:r>
              <a:rPr lang="en-US" dirty="0">
                <a:hlinkClick r:id="rId5"/>
              </a:rPr>
              <a:t>•	Animal and plant domestication</a:t>
            </a:r>
            <a:endParaRPr lang="en-US" dirty="0"/>
          </a:p>
          <a:p>
            <a:r>
              <a:rPr lang="en-US" dirty="0">
                <a:hlinkClick r:id="rId6"/>
              </a:rPr>
              <a:t>BHP activity: How does language make us different?</a:t>
            </a:r>
            <a:endParaRPr lang="en-US" dirty="0"/>
          </a:p>
          <a:p>
            <a:r>
              <a:rPr lang="en-US" dirty="0">
                <a:hlinkClick r:id="rId7"/>
              </a:rPr>
              <a:t>Crash Course video: Agricultural Revolution 11:10</a:t>
            </a:r>
            <a:r>
              <a:rPr lang="en-US" dirty="0"/>
              <a:t> lesson 1.1.4</a:t>
            </a:r>
          </a:p>
          <a:p>
            <a:endParaRPr lang="en-US" dirty="0"/>
          </a:p>
          <a:p>
            <a:endParaRPr lang="en-US" dirty="0"/>
          </a:p>
        </p:txBody>
      </p:sp>
    </p:spTree>
    <p:extLst>
      <p:ext uri="{BB962C8B-B14F-4D97-AF65-F5344CB8AC3E}">
        <p14:creationId xmlns:p14="http://schemas.microsoft.com/office/powerpoint/2010/main" val="1134109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F32D5-C988-4ECA-A73F-62C645E177DA}"/>
              </a:ext>
            </a:extLst>
          </p:cNvPr>
          <p:cNvSpPr>
            <a:spLocks noGrp="1"/>
          </p:cNvSpPr>
          <p:nvPr>
            <p:ph type="title"/>
          </p:nvPr>
        </p:nvSpPr>
        <p:spPr/>
        <p:txBody>
          <a:bodyPr/>
          <a:lstStyle/>
          <a:p>
            <a:pPr algn="ctr"/>
            <a:r>
              <a:rPr lang="en-US" dirty="0"/>
              <a:t>Early Humans</a:t>
            </a:r>
          </a:p>
        </p:txBody>
      </p:sp>
      <p:sp>
        <p:nvSpPr>
          <p:cNvPr id="3" name="Content Placeholder 2">
            <a:extLst>
              <a:ext uri="{FF2B5EF4-FFF2-40B4-BE49-F238E27FC236}">
                <a16:creationId xmlns:a16="http://schemas.microsoft.com/office/drawing/2014/main" id="{26345897-D564-4AED-B11A-338A81834504}"/>
              </a:ext>
            </a:extLst>
          </p:cNvPr>
          <p:cNvSpPr>
            <a:spLocks noGrp="1"/>
          </p:cNvSpPr>
          <p:nvPr>
            <p:ph idx="1"/>
          </p:nvPr>
        </p:nvSpPr>
        <p:spPr/>
        <p:txBody>
          <a:bodyPr/>
          <a:lstStyle/>
          <a:p>
            <a:r>
              <a:rPr lang="en-US" dirty="0"/>
              <a:t>Recorded history begins roughly 5,500 years ago with the first human writing.  Historians study and write about the human past.</a:t>
            </a:r>
          </a:p>
          <a:p>
            <a:r>
              <a:rPr lang="en-US" dirty="0"/>
              <a:t>Archaeologists hunt for evidence buried in the ground where settlements might have once been.</a:t>
            </a:r>
          </a:p>
          <a:p>
            <a:r>
              <a:rPr lang="en-US" dirty="0"/>
              <a:t>Anthropologists focus on human society and study people who are still alive to figure out what life might have been like for people who are no longer around to study.</a:t>
            </a:r>
          </a:p>
          <a:p>
            <a:r>
              <a:rPr lang="en-US" dirty="0">
                <a:hlinkClick r:id="rId2"/>
              </a:rPr>
              <a:t>Intro to historians BHP video 8:14</a:t>
            </a:r>
            <a:endParaRPr lang="en-US" dirty="0"/>
          </a:p>
          <a:p>
            <a:r>
              <a:rPr lang="en-US" dirty="0">
                <a:hlinkClick r:id="rId3"/>
              </a:rPr>
              <a:t>Intro to anthropology Big History video 5:45</a:t>
            </a:r>
            <a:endParaRPr lang="en-US" dirty="0"/>
          </a:p>
          <a:p>
            <a:r>
              <a:rPr lang="en-US" dirty="0">
                <a:hlinkClick r:id="rId3"/>
              </a:rPr>
              <a:t>Intro to archaeology Big History Video 5:00</a:t>
            </a:r>
            <a:endParaRPr lang="en-US" dirty="0"/>
          </a:p>
        </p:txBody>
      </p:sp>
    </p:spTree>
    <p:extLst>
      <p:ext uri="{BB962C8B-B14F-4D97-AF65-F5344CB8AC3E}">
        <p14:creationId xmlns:p14="http://schemas.microsoft.com/office/powerpoint/2010/main" val="2003641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4D8AC-3E76-4DD4-8FFA-1F6C373E001E}"/>
              </a:ext>
            </a:extLst>
          </p:cNvPr>
          <p:cNvSpPr>
            <a:spLocks noGrp="1"/>
          </p:cNvSpPr>
          <p:nvPr>
            <p:ph type="ctrTitle"/>
          </p:nvPr>
        </p:nvSpPr>
        <p:spPr>
          <a:xfrm>
            <a:off x="2589212" y="861238"/>
            <a:ext cx="8915399" cy="1414130"/>
          </a:xfrm>
        </p:spPr>
        <p:txBody>
          <a:bodyPr/>
          <a:lstStyle/>
          <a:p>
            <a:pPr algn="ctr"/>
            <a:r>
              <a:rPr lang="en-US" dirty="0"/>
              <a:t>Hunter-Gatherers</a:t>
            </a:r>
          </a:p>
        </p:txBody>
      </p:sp>
      <p:sp>
        <p:nvSpPr>
          <p:cNvPr id="3" name="Subtitle 2">
            <a:extLst>
              <a:ext uri="{FF2B5EF4-FFF2-40B4-BE49-F238E27FC236}">
                <a16:creationId xmlns:a16="http://schemas.microsoft.com/office/drawing/2014/main" id="{1E212C8B-3574-4187-930B-47341CBC6520}"/>
              </a:ext>
            </a:extLst>
          </p:cNvPr>
          <p:cNvSpPr>
            <a:spLocks noGrp="1"/>
          </p:cNvSpPr>
          <p:nvPr>
            <p:ph type="subTitle" idx="1"/>
          </p:nvPr>
        </p:nvSpPr>
        <p:spPr>
          <a:xfrm>
            <a:off x="2589213" y="2626243"/>
            <a:ext cx="8915399" cy="3277420"/>
          </a:xfrm>
        </p:spPr>
        <p:txBody>
          <a:bodyPr/>
          <a:lstStyle/>
          <a:p>
            <a:r>
              <a:rPr lang="en-US" dirty="0">
                <a:hlinkClick r:id="rId2"/>
              </a:rPr>
              <a:t>Quizlet: Prehistory terminology</a:t>
            </a:r>
            <a:endParaRPr lang="en-US" dirty="0"/>
          </a:p>
          <a:p>
            <a:r>
              <a:rPr lang="en-US" dirty="0">
                <a:hlinkClick r:id="rId3"/>
              </a:rPr>
              <a:t>How did the first humans live? BHP video 11:00</a:t>
            </a:r>
            <a:endParaRPr lang="en-US" dirty="0"/>
          </a:p>
          <a:p>
            <a:pPr marL="285750" indent="-285750">
              <a:buFont typeface="Arial" panose="020B0604020202020204" pitchFamily="34" charset="0"/>
              <a:buChar char="•"/>
            </a:pPr>
            <a:r>
              <a:rPr lang="en-US" dirty="0"/>
              <a:t>Early humans spent most of their time searching for food. They hunted animals, caught fish, ate insects, and gathered nuts, berries, fruits, grains, and plants.</a:t>
            </a:r>
          </a:p>
          <a:p>
            <a:pPr marL="285750" indent="-285750">
              <a:buFont typeface="Arial" panose="020B0604020202020204" pitchFamily="34" charset="0"/>
              <a:buChar char="•"/>
            </a:pPr>
            <a:r>
              <a:rPr lang="en-US" dirty="0"/>
              <a:t>They were nomadic and moved from place to place. They traveled in bands of 30 or so for safety and for cooperation with the search for food.</a:t>
            </a:r>
          </a:p>
          <a:p>
            <a:pPr marL="285750" indent="-285750">
              <a:buFont typeface="Arial" panose="020B0604020202020204" pitchFamily="34" charset="0"/>
              <a:buChar char="•"/>
            </a:pPr>
            <a:r>
              <a:rPr lang="en-US" dirty="0">
                <a:hlinkClick r:id="rId4"/>
              </a:rPr>
              <a:t>Prehistory Interactive Journal</a:t>
            </a:r>
            <a:r>
              <a:rPr lang="en-US" dirty="0"/>
              <a:t> (hunter-gatherer societies)</a:t>
            </a:r>
          </a:p>
          <a:p>
            <a:pPr marL="285750" indent="-285750">
              <a:buFont typeface="Arial" panose="020B0604020202020204" pitchFamily="34" charset="0"/>
              <a:buChar char="•"/>
            </a:pPr>
            <a:r>
              <a:rPr lang="en-US" dirty="0">
                <a:hlinkClick r:id="rId5"/>
              </a:rPr>
              <a:t>Kahn Academy video: Organizing Paleo societies (15:30)</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252982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5706F-7E9B-494E-954C-037D624A46C4}"/>
              </a:ext>
            </a:extLst>
          </p:cNvPr>
          <p:cNvSpPr>
            <a:spLocks noGrp="1"/>
          </p:cNvSpPr>
          <p:nvPr>
            <p:ph type="title"/>
          </p:nvPr>
        </p:nvSpPr>
        <p:spPr/>
        <p:txBody>
          <a:bodyPr/>
          <a:lstStyle/>
          <a:p>
            <a:r>
              <a:rPr lang="en-US" dirty="0"/>
              <a:t>Adapting to the Environment</a:t>
            </a:r>
          </a:p>
        </p:txBody>
      </p:sp>
      <p:sp>
        <p:nvSpPr>
          <p:cNvPr id="3" name="Content Placeholder 2">
            <a:extLst>
              <a:ext uri="{FF2B5EF4-FFF2-40B4-BE49-F238E27FC236}">
                <a16:creationId xmlns:a16="http://schemas.microsoft.com/office/drawing/2014/main" id="{9EA35FC7-90BF-4925-AF37-F9499C9399D6}"/>
              </a:ext>
            </a:extLst>
          </p:cNvPr>
          <p:cNvSpPr>
            <a:spLocks noGrp="1"/>
          </p:cNvSpPr>
          <p:nvPr>
            <p:ph idx="1"/>
          </p:nvPr>
        </p:nvSpPr>
        <p:spPr/>
        <p:txBody>
          <a:bodyPr/>
          <a:lstStyle/>
          <a:p>
            <a:r>
              <a:rPr lang="en-US" dirty="0"/>
              <a:t>Early human life varied depending on where they lived.</a:t>
            </a:r>
          </a:p>
          <a:p>
            <a:r>
              <a:rPr lang="en-US" dirty="0"/>
              <a:t>Warmer climate? Not a hug need for warm clothes or shelter</a:t>
            </a:r>
          </a:p>
          <a:p>
            <a:r>
              <a:rPr lang="en-US" dirty="0"/>
              <a:t>Cold climate? Seek protection from cold</a:t>
            </a:r>
          </a:p>
          <a:p>
            <a:r>
              <a:rPr lang="en-US" dirty="0"/>
              <a:t>Use of caves likely gave way to shelters of animal hides </a:t>
            </a:r>
          </a:p>
          <a:p>
            <a:r>
              <a:rPr lang="en-US" dirty="0"/>
              <a:t>Use of fire: </a:t>
            </a:r>
          </a:p>
          <a:p>
            <a:pPr marL="0" indent="0">
              <a:buNone/>
            </a:pPr>
            <a:r>
              <a:rPr lang="en-US" dirty="0"/>
              <a:t>- made food easier to digest, taste better, and last longer</a:t>
            </a:r>
          </a:p>
          <a:p>
            <a:pPr>
              <a:buFontTx/>
              <a:buChar char="-"/>
            </a:pPr>
            <a:r>
              <a:rPr lang="en-US" dirty="0"/>
              <a:t>Heat</a:t>
            </a:r>
          </a:p>
          <a:p>
            <a:pPr>
              <a:buFontTx/>
              <a:buChar char="-"/>
            </a:pPr>
            <a:r>
              <a:rPr lang="en-US" dirty="0"/>
              <a:t>Light</a:t>
            </a:r>
          </a:p>
          <a:p>
            <a:pPr>
              <a:buFontTx/>
              <a:buChar char="-"/>
            </a:pPr>
            <a:r>
              <a:rPr lang="en-US" dirty="0"/>
              <a:t>Protection from predators</a:t>
            </a:r>
          </a:p>
          <a:p>
            <a:pPr>
              <a:buFontTx/>
              <a:buChar char="-"/>
            </a:pPr>
            <a:endParaRPr lang="en-US" dirty="0"/>
          </a:p>
        </p:txBody>
      </p:sp>
    </p:spTree>
    <p:extLst>
      <p:ext uri="{BB962C8B-B14F-4D97-AF65-F5344CB8AC3E}">
        <p14:creationId xmlns:p14="http://schemas.microsoft.com/office/powerpoint/2010/main" val="1741996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C02DA-CE32-4A6F-8A69-D05D23B84D0A}"/>
              </a:ext>
            </a:extLst>
          </p:cNvPr>
          <p:cNvSpPr>
            <a:spLocks noGrp="1"/>
          </p:cNvSpPr>
          <p:nvPr>
            <p:ph type="ctrTitle"/>
          </p:nvPr>
        </p:nvSpPr>
        <p:spPr>
          <a:xfrm>
            <a:off x="2589213" y="531628"/>
            <a:ext cx="8915399" cy="1509823"/>
          </a:xfrm>
        </p:spPr>
        <p:txBody>
          <a:bodyPr>
            <a:normAutofit fontScale="90000"/>
          </a:bodyPr>
          <a:lstStyle/>
          <a:p>
            <a:r>
              <a:rPr lang="en-US" dirty="0"/>
              <a:t>From foraging to food shopping</a:t>
            </a:r>
          </a:p>
        </p:txBody>
      </p:sp>
      <p:sp>
        <p:nvSpPr>
          <p:cNvPr id="3" name="Subtitle 2">
            <a:extLst>
              <a:ext uri="{FF2B5EF4-FFF2-40B4-BE49-F238E27FC236}">
                <a16:creationId xmlns:a16="http://schemas.microsoft.com/office/drawing/2014/main" id="{BCFB13D2-D480-410D-B563-6084FB331B32}"/>
              </a:ext>
            </a:extLst>
          </p:cNvPr>
          <p:cNvSpPr>
            <a:spLocks noGrp="1"/>
          </p:cNvSpPr>
          <p:nvPr>
            <p:ph type="subTitle" idx="1"/>
          </p:nvPr>
        </p:nvSpPr>
        <p:spPr>
          <a:xfrm>
            <a:off x="2589213" y="2264735"/>
            <a:ext cx="8915399" cy="3638927"/>
          </a:xfrm>
        </p:spPr>
        <p:txBody>
          <a:bodyPr/>
          <a:lstStyle/>
          <a:p>
            <a:r>
              <a:rPr lang="en-US" dirty="0">
                <a:hlinkClick r:id="rId2"/>
              </a:rPr>
              <a:t>From foraging to food shopping BHP video 4:11</a:t>
            </a:r>
            <a:endParaRPr lang="en-US" dirty="0"/>
          </a:p>
          <a:p>
            <a:r>
              <a:rPr lang="en-US" dirty="0">
                <a:hlinkClick r:id="rId3"/>
              </a:rPr>
              <a:t>BHP Hunter-Gatherer Society activity</a:t>
            </a:r>
            <a:endParaRPr lang="en-US" dirty="0"/>
          </a:p>
          <a:p>
            <a:r>
              <a:rPr lang="en-US" dirty="0">
                <a:hlinkClick r:id="rId4"/>
              </a:rPr>
              <a:t>Human Migration patterns BHP activity</a:t>
            </a:r>
            <a:r>
              <a:rPr lang="en-US" dirty="0"/>
              <a:t> page 13 of text)</a:t>
            </a:r>
          </a:p>
          <a:p>
            <a:r>
              <a:rPr lang="en-US" dirty="0">
                <a:hlinkClick r:id="rId5"/>
              </a:rPr>
              <a:t>Human migration interactive journal</a:t>
            </a:r>
            <a:r>
              <a:rPr lang="en-US" dirty="0"/>
              <a:t>(human migration)</a:t>
            </a:r>
          </a:p>
          <a:p>
            <a:r>
              <a:rPr lang="en-US" dirty="0">
                <a:hlinkClick r:id="rId6"/>
              </a:rPr>
              <a:t>UCLA World history for all Big Era 1: creation myths</a:t>
            </a:r>
            <a:endParaRPr lang="en-US" dirty="0"/>
          </a:p>
          <a:p>
            <a:r>
              <a:rPr lang="en-US" dirty="0">
                <a:hlinkClick r:id="rId7"/>
              </a:rPr>
              <a:t>BHP Origin Stories</a:t>
            </a:r>
            <a:endParaRPr lang="en-US" dirty="0"/>
          </a:p>
          <a:p>
            <a:r>
              <a:rPr lang="en-US" dirty="0"/>
              <a:t>Students create a pamphlet with their favorite origin story as a segue into arrival theories to the New World (Bering Land Bridge; Early Arrival)</a:t>
            </a:r>
          </a:p>
          <a:p>
            <a:r>
              <a:rPr lang="en-US" dirty="0">
                <a:hlinkClick r:id="rId8"/>
              </a:rPr>
              <a:t>Kahn Academy article migration</a:t>
            </a:r>
            <a:endParaRPr lang="en-US" dirty="0"/>
          </a:p>
          <a:p>
            <a:endParaRPr lang="en-US" dirty="0"/>
          </a:p>
        </p:txBody>
      </p:sp>
    </p:spTree>
    <p:extLst>
      <p:ext uri="{BB962C8B-B14F-4D97-AF65-F5344CB8AC3E}">
        <p14:creationId xmlns:p14="http://schemas.microsoft.com/office/powerpoint/2010/main" val="3054918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8FFDE-90DC-4989-9AE0-2282CF1FB001}"/>
              </a:ext>
            </a:extLst>
          </p:cNvPr>
          <p:cNvSpPr>
            <a:spLocks noGrp="1"/>
          </p:cNvSpPr>
          <p:nvPr>
            <p:ph type="ctrTitle"/>
          </p:nvPr>
        </p:nvSpPr>
        <p:spPr>
          <a:xfrm>
            <a:off x="2589213" y="723015"/>
            <a:ext cx="8915399" cy="1807534"/>
          </a:xfrm>
        </p:spPr>
        <p:txBody>
          <a:bodyPr/>
          <a:lstStyle/>
          <a:p>
            <a:r>
              <a:rPr lang="en-US" dirty="0"/>
              <a:t>What were the Ice Ages?</a:t>
            </a:r>
          </a:p>
        </p:txBody>
      </p:sp>
      <p:sp>
        <p:nvSpPr>
          <p:cNvPr id="3" name="Subtitle 2">
            <a:extLst>
              <a:ext uri="{FF2B5EF4-FFF2-40B4-BE49-F238E27FC236}">
                <a16:creationId xmlns:a16="http://schemas.microsoft.com/office/drawing/2014/main" id="{2CF63116-5A87-4967-844F-0690EFBCDAF6}"/>
              </a:ext>
            </a:extLst>
          </p:cNvPr>
          <p:cNvSpPr>
            <a:spLocks noGrp="1"/>
          </p:cNvSpPr>
          <p:nvPr>
            <p:ph type="subTitle" idx="1"/>
          </p:nvPr>
        </p:nvSpPr>
        <p:spPr>
          <a:xfrm>
            <a:off x="2589213" y="2668773"/>
            <a:ext cx="8915399" cy="3234890"/>
          </a:xfrm>
        </p:spPr>
        <p:txBody>
          <a:bodyPr/>
          <a:lstStyle/>
          <a:p>
            <a:pPr marL="285750" indent="-285750">
              <a:buFont typeface="Arial" panose="020B0604020202020204" pitchFamily="34" charset="0"/>
              <a:buChar char="•"/>
            </a:pPr>
            <a:r>
              <a:rPr lang="en-US" dirty="0"/>
              <a:t>Ice Ages were long periods of cold; glaciers covered parts of Europe, Asia, and North America.</a:t>
            </a:r>
          </a:p>
          <a:p>
            <a:pPr marL="285750" indent="-285750">
              <a:buFont typeface="Arial" panose="020B0604020202020204" pitchFamily="34" charset="0"/>
              <a:buChar char="•"/>
            </a:pPr>
            <a:r>
              <a:rPr lang="en-US" dirty="0"/>
              <a:t>People risked death from cold and hunger</a:t>
            </a:r>
          </a:p>
          <a:p>
            <a:pPr marL="285750" indent="-285750">
              <a:buFont typeface="Arial" panose="020B0604020202020204" pitchFamily="34" charset="0"/>
              <a:buChar char="•"/>
            </a:pPr>
            <a:r>
              <a:rPr lang="en-US" dirty="0"/>
              <a:t>Humans adapted by changing their diet, building sturdier shelters, and using animal furs to make warm clothing.  Fire was a huge help.</a:t>
            </a:r>
          </a:p>
          <a:p>
            <a:pPr marL="285750" indent="-285750">
              <a:buFont typeface="Arial" panose="020B0604020202020204" pitchFamily="34" charset="0"/>
              <a:buChar char="•"/>
            </a:pPr>
            <a:r>
              <a:rPr lang="en-US" dirty="0"/>
              <a:t>Big History Video “Below Zero”</a:t>
            </a:r>
          </a:p>
        </p:txBody>
      </p:sp>
    </p:spTree>
    <p:extLst>
      <p:ext uri="{BB962C8B-B14F-4D97-AF65-F5344CB8AC3E}">
        <p14:creationId xmlns:p14="http://schemas.microsoft.com/office/powerpoint/2010/main" val="3020237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CCAEB-67A9-4732-97EA-D0F670CE08C3}"/>
              </a:ext>
            </a:extLst>
          </p:cNvPr>
          <p:cNvSpPr>
            <a:spLocks noGrp="1"/>
          </p:cNvSpPr>
          <p:nvPr>
            <p:ph type="title"/>
          </p:nvPr>
        </p:nvSpPr>
        <p:spPr/>
        <p:txBody>
          <a:bodyPr/>
          <a:lstStyle/>
          <a:p>
            <a:r>
              <a:rPr lang="en-US" dirty="0"/>
              <a:t>Language, Art, and Religion</a:t>
            </a:r>
          </a:p>
        </p:txBody>
      </p:sp>
      <p:sp>
        <p:nvSpPr>
          <p:cNvPr id="3" name="Content Placeholder 2">
            <a:extLst>
              <a:ext uri="{FF2B5EF4-FFF2-40B4-BE49-F238E27FC236}">
                <a16:creationId xmlns:a16="http://schemas.microsoft.com/office/drawing/2014/main" id="{07FDE331-2708-48FC-A5C5-FE45C9BB2797}"/>
              </a:ext>
            </a:extLst>
          </p:cNvPr>
          <p:cNvSpPr>
            <a:spLocks noGrp="1"/>
          </p:cNvSpPr>
          <p:nvPr>
            <p:ph idx="1"/>
          </p:nvPr>
        </p:nvSpPr>
        <p:spPr/>
        <p:txBody>
          <a:bodyPr/>
          <a:lstStyle/>
          <a:p>
            <a:r>
              <a:rPr lang="en-US" dirty="0"/>
              <a:t>Another advancement in the Paleolithic Era was the development of spoken language.</a:t>
            </a:r>
          </a:p>
          <a:p>
            <a:r>
              <a:rPr lang="en-US" dirty="0"/>
              <a:t>Language made it easier for people to work together and pass on knowledge.</a:t>
            </a:r>
          </a:p>
          <a:p>
            <a:r>
              <a:rPr lang="en-US" dirty="0"/>
              <a:t>Cave paintings</a:t>
            </a:r>
          </a:p>
          <a:p>
            <a:r>
              <a:rPr lang="en-US" dirty="0"/>
              <a:t>Animism</a:t>
            </a:r>
          </a:p>
          <a:p>
            <a:r>
              <a:rPr lang="en-US" dirty="0">
                <a:hlinkClick r:id="rId2"/>
              </a:rPr>
              <a:t>Interactive journal cave paintings</a:t>
            </a:r>
            <a:endParaRPr lang="en-US" dirty="0"/>
          </a:p>
          <a:p>
            <a:r>
              <a:rPr lang="en-US" dirty="0">
                <a:hlinkClick r:id="rId3"/>
              </a:rPr>
              <a:t>Collective learning part 1 BHP article</a:t>
            </a:r>
            <a:endParaRPr lang="en-US" dirty="0"/>
          </a:p>
          <a:p>
            <a:r>
              <a:rPr lang="en-US" dirty="0">
                <a:hlinkClick r:id="rId4"/>
              </a:rPr>
              <a:t>UCLA </a:t>
            </a:r>
            <a:r>
              <a:rPr lang="en-US" dirty="0" err="1">
                <a:hlinkClick r:id="rId4"/>
              </a:rPr>
              <a:t>worldhistoryforusall</a:t>
            </a:r>
            <a:r>
              <a:rPr lang="en-US" dirty="0">
                <a:hlinkClick r:id="rId4"/>
              </a:rPr>
              <a:t>: language</a:t>
            </a:r>
            <a:endParaRPr lang="en-US" dirty="0"/>
          </a:p>
          <a:p>
            <a:r>
              <a:rPr lang="en-US" dirty="0">
                <a:hlinkClick r:id="rId5"/>
              </a:rPr>
              <a:t>Kahn Academy article: Paleo technology, religion, and art</a:t>
            </a:r>
            <a:endParaRPr lang="en-US" dirty="0"/>
          </a:p>
        </p:txBody>
      </p:sp>
    </p:spTree>
    <p:extLst>
      <p:ext uri="{BB962C8B-B14F-4D97-AF65-F5344CB8AC3E}">
        <p14:creationId xmlns:p14="http://schemas.microsoft.com/office/powerpoint/2010/main" val="1080380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F3295-8F5B-47DC-8827-8BF6F2435EC8}"/>
              </a:ext>
            </a:extLst>
          </p:cNvPr>
          <p:cNvSpPr>
            <a:spLocks noGrp="1"/>
          </p:cNvSpPr>
          <p:nvPr>
            <p:ph type="title"/>
          </p:nvPr>
        </p:nvSpPr>
        <p:spPr/>
        <p:txBody>
          <a:bodyPr/>
          <a:lstStyle/>
          <a:p>
            <a:r>
              <a:rPr lang="en-US" dirty="0"/>
              <a:t>The Invention of Tools</a:t>
            </a:r>
          </a:p>
        </p:txBody>
      </p:sp>
      <p:sp>
        <p:nvSpPr>
          <p:cNvPr id="3" name="Content Placeholder 2">
            <a:extLst>
              <a:ext uri="{FF2B5EF4-FFF2-40B4-BE49-F238E27FC236}">
                <a16:creationId xmlns:a16="http://schemas.microsoft.com/office/drawing/2014/main" id="{4EDA07D6-C4C4-4A2F-9100-5024C085F22A}"/>
              </a:ext>
            </a:extLst>
          </p:cNvPr>
          <p:cNvSpPr>
            <a:spLocks noGrp="1"/>
          </p:cNvSpPr>
          <p:nvPr>
            <p:ph idx="1"/>
          </p:nvPr>
        </p:nvSpPr>
        <p:spPr/>
        <p:txBody>
          <a:bodyPr/>
          <a:lstStyle/>
          <a:p>
            <a:r>
              <a:rPr lang="en-US" dirty="0"/>
              <a:t>Paleolithic people were the first to use technology: tools and methods to help humans perform tasks</a:t>
            </a:r>
          </a:p>
          <a:p>
            <a:r>
              <a:rPr lang="en-US" dirty="0">
                <a:hlinkClick r:id="rId2"/>
              </a:rPr>
              <a:t>Making stone tools BHP video 7:48</a:t>
            </a:r>
            <a:endParaRPr lang="en-US" dirty="0"/>
          </a:p>
          <a:p>
            <a:r>
              <a:rPr lang="en-US" dirty="0"/>
              <a:t>Otzi the Iceman page 12 of textbook</a:t>
            </a:r>
          </a:p>
          <a:p>
            <a:endParaRPr lang="en-US" dirty="0"/>
          </a:p>
        </p:txBody>
      </p:sp>
    </p:spTree>
    <p:extLst>
      <p:ext uri="{BB962C8B-B14F-4D97-AF65-F5344CB8AC3E}">
        <p14:creationId xmlns:p14="http://schemas.microsoft.com/office/powerpoint/2010/main" val="995415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30AC7-38AA-4AB9-B1CE-818ACFF3010F}"/>
              </a:ext>
            </a:extLst>
          </p:cNvPr>
          <p:cNvSpPr>
            <a:spLocks noGrp="1"/>
          </p:cNvSpPr>
          <p:nvPr>
            <p:ph type="title"/>
          </p:nvPr>
        </p:nvSpPr>
        <p:spPr/>
        <p:txBody>
          <a:bodyPr/>
          <a:lstStyle/>
          <a:p>
            <a:r>
              <a:rPr lang="en-US" dirty="0"/>
              <a:t>Neolithic Times</a:t>
            </a:r>
          </a:p>
        </p:txBody>
      </p:sp>
      <p:sp>
        <p:nvSpPr>
          <p:cNvPr id="3" name="Content Placeholder 2">
            <a:extLst>
              <a:ext uri="{FF2B5EF4-FFF2-40B4-BE49-F238E27FC236}">
                <a16:creationId xmlns:a16="http://schemas.microsoft.com/office/drawing/2014/main" id="{3D690A6E-F584-42EA-83BE-091D3B0AF6FB}"/>
              </a:ext>
            </a:extLst>
          </p:cNvPr>
          <p:cNvSpPr>
            <a:spLocks noGrp="1"/>
          </p:cNvSpPr>
          <p:nvPr>
            <p:ph idx="1"/>
          </p:nvPr>
        </p:nvSpPr>
        <p:spPr/>
        <p:txBody>
          <a:bodyPr>
            <a:normAutofit lnSpcReduction="10000"/>
          </a:bodyPr>
          <a:lstStyle/>
          <a:p>
            <a:r>
              <a:rPr lang="en-US" dirty="0"/>
              <a:t>In the Neolithic Age, people started farming, building communities, producing goods, and trading.</a:t>
            </a:r>
          </a:p>
          <a:p>
            <a:r>
              <a:rPr lang="en-US" dirty="0"/>
              <a:t>Domestication of animals (BHP horsepower video)Early agriculture</a:t>
            </a:r>
          </a:p>
          <a:p>
            <a:r>
              <a:rPr lang="en-US" dirty="0"/>
              <a:t>People in different parts of the world discovered how to farm at roughly the same time.</a:t>
            </a:r>
          </a:p>
          <a:p>
            <a:r>
              <a:rPr lang="en-US" dirty="0"/>
              <a:t>Permanent homes/early communities</a:t>
            </a:r>
          </a:p>
          <a:p>
            <a:r>
              <a:rPr lang="en-US" dirty="0"/>
              <a:t>Specialization of labor </a:t>
            </a:r>
            <a:r>
              <a:rPr lang="en-US" dirty="0">
                <a:hlinkClick r:id="rId2"/>
              </a:rPr>
              <a:t>https://www.khanacademy.org/humanities/world-history/world-history-beginnings</a:t>
            </a:r>
            <a:endParaRPr lang="en-US" dirty="0"/>
          </a:p>
          <a:p>
            <a:r>
              <a:rPr lang="en-US" dirty="0"/>
              <a:t>Women lose their status as “head of the household”</a:t>
            </a:r>
          </a:p>
          <a:p>
            <a:r>
              <a:rPr lang="en-US" dirty="0"/>
              <a:t>Bronze Age tools</a:t>
            </a:r>
          </a:p>
          <a:p>
            <a:r>
              <a:rPr lang="en-US" dirty="0">
                <a:hlinkClick r:id="rId2"/>
              </a:rPr>
              <a:t>Kahn Academy video: Ag revolution 12:00</a:t>
            </a:r>
            <a:endParaRPr lang="en-US" dirty="0"/>
          </a:p>
          <a:p>
            <a:endParaRPr lang="en-US" dirty="0"/>
          </a:p>
        </p:txBody>
      </p:sp>
    </p:spTree>
    <p:extLst>
      <p:ext uri="{BB962C8B-B14F-4D97-AF65-F5344CB8AC3E}">
        <p14:creationId xmlns:p14="http://schemas.microsoft.com/office/powerpoint/2010/main" val="353639253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121</TotalTime>
  <Words>660</Words>
  <Application>Microsoft Office PowerPoint</Application>
  <PresentationFormat>Widescreen</PresentationFormat>
  <Paragraphs>70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Wisp</vt:lpstr>
      <vt:lpstr>Prehistory</vt:lpstr>
      <vt:lpstr>Early Humans</vt:lpstr>
      <vt:lpstr>Hunter-Gatherers</vt:lpstr>
      <vt:lpstr>Adapting to the Environment</vt:lpstr>
      <vt:lpstr>From foraging to food shopping</vt:lpstr>
      <vt:lpstr>What were the Ice Ages?</vt:lpstr>
      <vt:lpstr>Language, Art, and Religion</vt:lpstr>
      <vt:lpstr>The Invention of Tools</vt:lpstr>
      <vt:lpstr>Neolithic Times</vt:lpstr>
      <vt:lpstr>BHP: Agricultural Revolution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Prehistory</dc:title>
  <dc:creator>Jim Jaeger</dc:creator>
  <cp:lastModifiedBy>Jim Jaeger</cp:lastModifiedBy>
  <cp:revision>10</cp:revision>
  <dcterms:created xsi:type="dcterms:W3CDTF">2017-09-11T02:38:43Z</dcterms:created>
  <dcterms:modified xsi:type="dcterms:W3CDTF">2017-09-11T04:40:20Z</dcterms:modified>
</cp:coreProperties>
</file>